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79b0f97219849cd" /><Relationship Type="http://schemas.openxmlformats.org/officeDocument/2006/relationships/extended-properties" Target="/docProps/app.xml" Id="Rad0d4a589b6f402c" /><Relationship Type="http://schemas.openxmlformats.org/officeDocument/2006/relationships/officeDocument" Target="/ppt/presentation.xml" Id="R20ce7310547341c0" /></Relationships>
</file>

<file path=ppt/presentation.xml><?xml version="1.0" encoding="utf-8"?>
<p:presentation xmlns:p="http://schemas.openxmlformats.org/presentationml/2006/main">
  <p:sldMasterIdLst>
    <p:sldMasterId xmlns:r="http://schemas.openxmlformats.org/officeDocument/2006/relationships" id="2147483648" r:id="Rd8a64ae4905641ba"/>
  </p:sldMasterIdLst>
  <p:notesMasterIdLst>
    <p:notesMasterId xmlns:r="http://schemas.openxmlformats.org/officeDocument/2006/relationships" r:id="R6d9e014e359a4c66"/>
  </p:notesMasterIdLst>
  <p:sldIdLst>
    <p:sldId xmlns:r="http://schemas.openxmlformats.org/officeDocument/2006/relationships" id="256" r:id="Ra3d2fde12674498d"/>
    <p:sldId xmlns:r="http://schemas.openxmlformats.org/officeDocument/2006/relationships" id="257" r:id="Ree8eec48c8cf4d6e"/>
    <p:sldId xmlns:r="http://schemas.openxmlformats.org/officeDocument/2006/relationships" id="258" r:id="R2845d36f680945e3"/>
    <p:sldId xmlns:r="http://schemas.openxmlformats.org/officeDocument/2006/relationships" id="259" r:id="Rbd84af480f8c4bd7"/>
    <p:sldId xmlns:r="http://schemas.openxmlformats.org/officeDocument/2006/relationships" id="260" r:id="R0aebce1a892240c1"/>
    <p:sldId xmlns:r="http://schemas.openxmlformats.org/officeDocument/2006/relationships" id="261" r:id="R1470301eb3924fca"/>
    <p:sldId xmlns:r="http://schemas.openxmlformats.org/officeDocument/2006/relationships" id="262" r:id="Rc1668e1d42d74ea5"/>
    <p:sldId xmlns:r="http://schemas.openxmlformats.org/officeDocument/2006/relationships" id="263" r:id="R581f5bd7b74f47d9"/>
    <p:sldId xmlns:r="http://schemas.openxmlformats.org/officeDocument/2006/relationships" id="264" r:id="R2aec804a13c04770"/>
    <p:sldId xmlns:r="http://schemas.openxmlformats.org/officeDocument/2006/relationships" id="265" r:id="R22d777f56cd44789"/>
    <p:sldId xmlns:r="http://schemas.openxmlformats.org/officeDocument/2006/relationships" id="266" r:id="Raf228d51c00d4199"/>
    <p:sldId xmlns:r="http://schemas.openxmlformats.org/officeDocument/2006/relationships" id="267" r:id="Rd0543864f73c408a"/>
    <p:sldId xmlns:r="http://schemas.openxmlformats.org/officeDocument/2006/relationships" id="268" r:id="R35d2ae28876e4c45"/>
    <p:sldId xmlns:r="http://schemas.openxmlformats.org/officeDocument/2006/relationships" id="269" r:id="R4f3d02d8b6a34d18"/>
    <p:sldId xmlns:r="http://schemas.openxmlformats.org/officeDocument/2006/relationships" id="270" r:id="Re46320a7c973439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a69ba118b5247d8" /><Relationship Type="http://schemas.openxmlformats.org/officeDocument/2006/relationships/slideMaster" Target="/ppt/slideMasters/slideMaster1.xml" Id="Rd8a64ae4905641ba" /><Relationship Type="http://schemas.openxmlformats.org/officeDocument/2006/relationships/notesMaster" Target="/ppt/notesMasters/notesMaster1.xml" Id="R6d9e014e359a4c66" /><Relationship Type="http://schemas.openxmlformats.org/officeDocument/2006/relationships/presProps" Target="/ppt/presProps.xml" Id="Rae5430a14bd542ac" /><Relationship Type="http://schemas.openxmlformats.org/officeDocument/2006/relationships/tableStyles" Target="/ppt/tableStyles.xml" Id="Rc9d71076427c402a" /><Relationship Type="http://schemas.openxmlformats.org/officeDocument/2006/relationships/slide" Target="/ppt/slides/slide1.xml" Id="Ra3d2fde12674498d" /><Relationship Type="http://schemas.openxmlformats.org/officeDocument/2006/relationships/slide" Target="/ppt/slides/slide2.xml" Id="Ree8eec48c8cf4d6e" /><Relationship Type="http://schemas.openxmlformats.org/officeDocument/2006/relationships/slide" Target="/ppt/slides/slide3.xml" Id="R2845d36f680945e3" /><Relationship Type="http://schemas.openxmlformats.org/officeDocument/2006/relationships/slide" Target="/ppt/slides/slide4.xml" Id="Rbd84af480f8c4bd7" /><Relationship Type="http://schemas.openxmlformats.org/officeDocument/2006/relationships/slide" Target="/ppt/slides/slide5.xml" Id="R0aebce1a892240c1" /><Relationship Type="http://schemas.openxmlformats.org/officeDocument/2006/relationships/slide" Target="/ppt/slides/slide6.xml" Id="R1470301eb3924fca" /><Relationship Type="http://schemas.openxmlformats.org/officeDocument/2006/relationships/slide" Target="/ppt/slides/slide7.xml" Id="Rc1668e1d42d74ea5" /><Relationship Type="http://schemas.openxmlformats.org/officeDocument/2006/relationships/slide" Target="/ppt/slides/slide8.xml" Id="R581f5bd7b74f47d9" /><Relationship Type="http://schemas.openxmlformats.org/officeDocument/2006/relationships/slide" Target="/ppt/slides/slide9.xml" Id="R2aec804a13c04770" /><Relationship Type="http://schemas.openxmlformats.org/officeDocument/2006/relationships/slide" Target="/ppt/slides/slide10.xml" Id="R22d777f56cd44789" /><Relationship Type="http://schemas.openxmlformats.org/officeDocument/2006/relationships/slide" Target="/ppt/slides/slide11.xml" Id="Raf228d51c00d4199" /><Relationship Type="http://schemas.openxmlformats.org/officeDocument/2006/relationships/slide" Target="/ppt/slides/slide12.xml" Id="Rd0543864f73c408a" /><Relationship Type="http://schemas.openxmlformats.org/officeDocument/2006/relationships/slide" Target="/ppt/slides/slide13.xml" Id="R35d2ae28876e4c45" /><Relationship Type="http://schemas.openxmlformats.org/officeDocument/2006/relationships/slide" Target="/ppt/slides/slide14.xml" Id="R4f3d02d8b6a34d18" /><Relationship Type="http://schemas.openxmlformats.org/officeDocument/2006/relationships/slide" Target="/ppt/slides/slide15.xml" Id="Re46320a7c973439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a4d891b2c541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0617eb411eb4ed8" /><Relationship Type="http://schemas.openxmlformats.org/officeDocument/2006/relationships/notesMaster" Target="/ppt/notesMasters/notesMaster1.xml" Id="R2040900f39f644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6ee7ec0239642d3" /><Relationship Type="http://schemas.openxmlformats.org/officeDocument/2006/relationships/notesMaster" Target="/ppt/notesMasters/notesMaster1.xml" Id="R1227fc8429f94d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43a5718a086476a" /><Relationship Type="http://schemas.openxmlformats.org/officeDocument/2006/relationships/notesMaster" Target="/ppt/notesMasters/notesMaster1.xml" Id="R8a9351028cbb48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da02f062f94922" /><Relationship Type="http://schemas.openxmlformats.org/officeDocument/2006/relationships/notesMaster" Target="/ppt/notesMasters/notesMaster1.xml" Id="R0ca31b1073994a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e17ea9b0754fd3" /><Relationship Type="http://schemas.openxmlformats.org/officeDocument/2006/relationships/notesMaster" Target="/ppt/notesMasters/notesMaster1.xml" Id="R399cedb787614ae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f8f0a39f0a489f" /><Relationship Type="http://schemas.openxmlformats.org/officeDocument/2006/relationships/notesMaster" Target="/ppt/notesMasters/notesMaster1.xml" Id="R2c1c1441e9bc48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60023b4cbcd47df" /><Relationship Type="http://schemas.openxmlformats.org/officeDocument/2006/relationships/notesMaster" Target="/ppt/notesMasters/notesMaster1.xml" Id="R8937c464df8747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652c084c9e4601" /><Relationship Type="http://schemas.openxmlformats.org/officeDocument/2006/relationships/notesMaster" Target="/ppt/notesMasters/notesMaster1.xml" Id="Rdde09270abfd46e3" /></Relationships>
</file>

<file path=ppt/notesSlides/_rels/notesSlide9.xml.rels>&#65279;<?xml version="1.0" encoding="utf-8"?><Relationships xmlns="http://schemas.openxmlformats.org/package/2006/relationships"><Relationship Type="http://schemas.openxmlformats.org/officeDocument/2006/relationships/slide" Target="/ppt/slides/slide9.xml" Id="R82d7230117a24d73" /><Relationship Type="http://schemas.openxmlformats.org/officeDocument/2006/relationships/notesMaster" Target="/ppt/notesMasters/notesMaster1.xml" Id="Rcb3af69d59954e6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d4df6e1a5f4ffb" /><Relationship Type="http://schemas.openxmlformats.org/officeDocument/2006/relationships/notesMaster" Target="/ppt/notesMasters/notesMaster1.xml" Id="Re2a4b8bfe46d455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dfdcc3567e1478b" /><Relationship Type="http://schemas.openxmlformats.org/officeDocument/2006/relationships/notesMaster" Target="/ppt/notesMasters/notesMaster1.xml" Id="R8d3cf5b006cb4d9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addce5b7e9440c" /><Relationship Type="http://schemas.openxmlformats.org/officeDocument/2006/relationships/notesMaster" Target="/ppt/notesMasters/notesMaster1.xml" Id="Rc978ec7f23c944f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f0dd423dc004016" /><Relationship Type="http://schemas.openxmlformats.org/officeDocument/2006/relationships/notesMaster" Target="/ppt/notesMasters/notesMaster1.xml" Id="Rb50739678d95494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0bedfa09684df7" /><Relationship Type="http://schemas.openxmlformats.org/officeDocument/2006/relationships/notesMaster" Target="/ppt/notesMasters/notesMaster1.xml" Id="Rb24e4413e2744f2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b8187738d04345" /><Relationship Type="http://schemas.openxmlformats.org/officeDocument/2006/relationships/notesMaster" Target="/ppt/notesMasters/notesMaster1.xml" Id="Raae06ce02641497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You have more valuable skills, experience and knowledge than your job title can express. FourPaths helps you turn those assets into possibilities for your next opportunity, and a practical first step toward it. I'm Armando Viteri, co-creator of FourPaths and CEO of Neubloc. We built FourPaths around a simple question: what could someone do with everything they have learned? For organizations that help people move forward, that question opens an opportunity to deliver a valuable new service.</a:t>
            </a:r>
          </a:p>
          <a:p xmlns:a="http://schemas.openxmlformats.org/drawingml/2006/main">
            <a:r>
              <a:t/>
            </a:r>
          </a:p>
          <a:p xmlns:a="http://schemas.openxmlformats.org/drawingml/2006/main">
            <a:r>
              <a:t>PRESENTER NOTES AND SOURCES</a:t>
            </a:r>
          </a:p>
          <a:p xmlns:a="http://schemas.openxmlformats.org/drawingml/2006/main">
            <a:r>
              <a:t>FourPaths helps people explore possible directions and develop a reviewable Decision Brief. The message concerns potential uses of accumulated experience, without guaranteeing a particular opportunity or income.</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FourPaths makes the possibilities easier to understand through four distinct directions. VOCATIO helps you find the right next career move. POLIS helps you determine whether you have a business worth building. FAMA helps you turn what you know into an audience and creator business. ARTIFEX helps you turn your expertise into a service or independent income. You can begin with the direction that matters to you. Each Path brings a different set of questions to the experience and knowledge you already possess.</a:t>
            </a:r>
          </a:p>
          <a:p xmlns:a="http://schemas.openxmlformats.org/drawingml/2006/main">
            <a:r>
              <a:t/>
            </a:r>
          </a:p>
          <a:p xmlns:a="http://schemas.openxmlformats.org/drawingml/2006/main">
            <a:r>
              <a:t>PRESENTER NOTES AND SOURCES</a:t>
            </a:r>
          </a:p>
          <a:p xmlns:a="http://schemas.openxmlformats.org/drawingml/2006/main">
            <a:r>
              <a:t>VOCATIO: professional career exploration. POLIS: business creation. FAMA: creator business. ARTIFEX: independent services. Plain-English descriptions are the primary explanations. A person can explore selected Paths. This presentation does not claim an automated cross-Path ranking engine.</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Consider Sam, a fictional logistics professional. His job title describes one role. His experience includes solving operational problems, understanding customers and coordinating work. Those same assets could support an operations leadership position, a freight-visibility business, practical lessons for an audience, or an independent workflow-review service. Each possibility requires a different investigation. Sam also needs to protect his essential income. The opportunity begins with recognizing that his accumulated experience could have several valuable applications, then deciding which one deserves a closer look.</a:t>
            </a:r>
          </a:p>
          <a:p xmlns:a="http://schemas.openxmlformats.org/drawingml/2006/main">
            <a:r>
              <a:t/>
            </a:r>
          </a:p>
          <a:p xmlns:a="http://schemas.openxmlformats.org/drawingml/2006/main">
            <a:r>
              <a:t>PRESENTER NOTES AND SOURCES</a:t>
            </a:r>
          </a:p>
          <a:p xmlns:a="http://schemas.openxmlformats.org/drawingml/2006/main">
            <a:r>
              <a:t>Sam is a fictional logistics professional in the supplied POLIS sample. The four possible directions and earning models are illustrative hypotheses for discussion. Salary, service subscriptions, courses/memberships and project fees are possible models, not verified offers or earnings forecasts. First tests are proposed, not completed.</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This is the actual sample POLIS Decision Brief from the FourPaths website. Sam is considering a regional freight-visibility service. The brief examines assumptions, costs and delivery time, and recommends testing a manual service before investing in software. Three proposed actions make the next step concrete: interview five relevant shipper contacts; investigate willingness to pay and the time needed to serve them; and test a small manual pilot. These are proposed investigations. The brief gives Sam and his advisor a useful starting point.</a:t>
            </a:r>
          </a:p>
          <a:p xmlns:a="http://schemas.openxmlformats.org/drawingml/2006/main">
            <a:r>
              <a:t/>
            </a:r>
          </a:p>
          <a:p xmlns:a="http://schemas.openxmlformats.org/drawingml/2006/main">
            <a:r>
              <a:t>PRESENTER NOTES AND SOURCES</a:t>
            </a:r>
          </a:p>
          <a:p xmlns:a="http://schemas.openxmlformats.org/drawingml/2006/main">
            <a:r>
              <a:t>The image is page one of the original three-page POLIS sample Decision Brief, supplied at /briefs/polis/FourPaths_POLIS_Decision_Brief.pdf. Sam is fictional. The sample considers a manual regional shipment-status service, alternatives, costs, delivery time and evidence gaps. The summary draws on all three pages. The three next steps on this slide are proposed validation actions, not customer results. Willingness to pay must be investigated. The document is a working brief for discussion and testing.</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The process starts with the person: their experience, interests, goals and circumstances. Income needs, available time and appetite for risk all matter. A chosen Path guides the exploration through questions relevant to that decision. The resulting brief makes the direction and reasoning available for review. Then comes the essential next step: testing the idea in the world. That might mean an employer conversation, a customer interview or a small engagement. Progress comes from a manageable action that produces something useful to learn.</a:t>
            </a:r>
          </a:p>
          <a:p xmlns:a="http://schemas.openxmlformats.org/drawingml/2006/main">
            <a:r>
              <a:t/>
            </a:r>
          </a:p>
          <a:p xmlns:a="http://schemas.openxmlformats.org/drawingml/2006/main">
            <a:r>
              <a:t>PRESENTER NOTES AND SOURCES</a:t>
            </a:r>
          </a:p>
          <a:p xmlns:a="http://schemas.openxmlformats.org/drawingml/2006/main">
            <a:r>
              <a:t>The client supplies background and circumstances, explores a chosen Path, receives a brief and reviews next steps. Customer or employer conversations and other real-world tests are undertaken by the person and advisor. The product does not guarantee the result of those tests.</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VOCATIO focuses on your next career move. It helps you examine transferable skills, possible directions, gaps and a focused action plan. You may discover that experience acquired in one role has value in another. POLIS focuses on a business worth building. It explores the customer, the problem, existing alternatives and the economics of a proposed offering. A promising idea becomes a set of questions to investigate. Sometimes the sensible first step is a small experiment that protects your time and resources.</a:t>
            </a:r>
          </a:p>
          <a:p xmlns:a="http://schemas.openxmlformats.org/drawingml/2006/main">
            <a:r>
              <a:t/>
            </a:r>
          </a:p>
          <a:p xmlns:a="http://schemas.openxmlformats.org/drawingml/2006/main">
            <a:r>
              <a:t>PRESENTER NOTES AND SOURCES</a:t>
            </a:r>
          </a:p>
          <a:p xmlns:a="http://schemas.openxmlformats.org/drawingml/2006/main">
            <a:r>
              <a:t>VOCATIO takes its name from the Latin for a calling or summons. POLIS is the Greek city or city-state. VOCATIO produces a Career Direction and Action Brief. POLIS produces a Business Decision and Launch Brief. Names and etymology support the brand while plain-English function leads the slide.</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FAMA explores how what you know could serve an audience. That might be practical education, a specialist publication or content built around a craft. It helps you consider whom to serve, what to create and possible revenue models. ARTIFEX explores expertise delivered as a service: consulting, fractional work or another independent offering. It brings attention to potential customers, delivery effort and earnings after expenses and unpaid time. These are different ways to create value, with different demands on the person pursuing them.</a:t>
            </a:r>
          </a:p>
          <a:p xmlns:a="http://schemas.openxmlformats.org/drawingml/2006/main">
            <a:r>
              <a:t/>
            </a:r>
          </a:p>
          <a:p xmlns:a="http://schemas.openxmlformats.org/drawingml/2006/main">
            <a:r>
              <a:t>PRESENTER NOTES AND SOURCES</a:t>
            </a:r>
          </a:p>
          <a:p xmlns:a="http://schemas.openxmlformats.org/drawingml/2006/main">
            <a:r>
              <a:t>FAMA means reputation or renown. ARTIFEX means craftsperson or artisan. FAMA concerns value delivered through created work and an audience. ARTIFEX concerns value delivered through an independent service. Revenue models are possibilities to investigate, not income guarantees.</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What makes the process useful is the structure around the decision. A defined Path focuses the questions. The investigation makes room for personal constraints, available evidence and information still missing. A written brief preserves the reasoning so it can be examined, challenged and improved. People and their advisors can verify important facts and test assumptions before committing. FourPaths gives that work a practical shape: a clearer question, an explicit direction to consider, and an output that supports a productive conversation and next action.</a:t>
            </a:r>
          </a:p>
          <a:p xmlns:a="http://schemas.openxmlformats.org/drawingml/2006/main">
            <a:r>
              <a:t/>
            </a:r>
          </a:p>
          <a:p xmlns:a="http://schemas.openxmlformats.org/drawingml/2006/main">
            <a:r>
              <a:t>PRESENTER NOTES AND SOURCES</a:t>
            </a:r>
          </a:p>
          <a:p xmlns:a="http://schemas.openxmlformats.org/drawingml/2006/main">
            <a:r>
              <a:t>Product differentiation is the dedicated process and deliverable: decision-specific questions, consideration of a person’s situation, investigation of evidence and gaps, and a written brief that supports review and action. Important facts and claims remain subject to verification.</a:t>
            </a:r>
          </a:p>
          <a:p xmlns:a="http://schemas.openxmlformats.org/drawingml/2006/main">
            <a:r>
              <a:t>Presenter FAQ: Why not ask ChatGPT? A general-purpose assistant can help brainstorm and structure research. FourPaths gives people a purpose-built decision process and a consistent written outcome that an advisor can use in a service. The comparison concerns the experience and workflow. No claim is made that a foundation model is incapable of these tasks or that comparative outcome superiority has been measured.</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An attractive opportunity still has to fit a real life. Sam and his advisor can examine possible directions against the same practical considerations. How soon does he need income? How much time and money can he commit? What could go wrong? How easily could he change course? A career move, a new business and a small service engagement may produce very different answers. Comparing those tradeoffs helps him decide where to begin. The right next step should reflect both his ambition and his circumstances.</a:t>
            </a:r>
          </a:p>
          <a:p xmlns:a="http://schemas.openxmlformats.org/drawingml/2006/main">
            <a:r>
              <a:t/>
            </a:r>
          </a:p>
          <a:p xmlns:a="http://schemas.openxmlformats.org/drawingml/2006/main">
            <a:r>
              <a:t>PRESENTER NOTES AND SOURCES</a:t>
            </a:r>
          </a:p>
          <a:p xmlns:a="http://schemas.openxmlformats.org/drawingml/2006/main">
            <a:r>
              <a:t>This is a framework for a person and advisor to compare possible directions or multiple briefs. It is not an automated cross-Path score or ranking. Discuss income timing, available effort, downside and reversibility before making a significant commitment.</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The timing matters because both the demands and possibilities of work are changing. In a study involving 791 Procter and Gamble professionals, individuals using AI matched teams of two working without it on a product-innovation task. That illustrates an expansion in what individuals may attempt. At the same time, the World Economic Forum's 2025 report projected that 59 out of every 100 workers would need training by 2030. People need a practical way to explore what those changes could mean for their own lives.</a:t>
            </a:r>
          </a:p>
          <a:p xmlns:a="http://schemas.openxmlformats.org/drawingml/2006/main">
            <a:r>
              <a:t/>
            </a:r>
          </a:p>
          <a:p xmlns:a="http://schemas.openxmlformats.org/drawingml/2006/main">
            <a:r>
              <a:t>PRESENTER NOTES AND SOURCES</a:t>
            </a:r>
          </a:p>
          <a:p xmlns:a="http://schemas.openxmlformats.org/drawingml/2006/main">
            <a:r>
              <a:t>The Cybernetic Teammate field experiment analyzed 791 Procter &amp; Gamble professionals. Individuals using AI matched two-person teams without AI on product-innovation tasks. This does not establish replacement of all company functions. Organization Science, published June 12, 2026. https://pubsonline.informs.org/doi/10.1287/orsc.2025.20702</a:t>
            </a:r>
          </a:p>
          <a:p xmlns:a="http://schemas.openxmlformats.org/drawingml/2006/main">
            <a:r>
              <a:t>WEF Future of Jobs Report 2025, based on employer expectations, projects that 59 of 100 workers would require training by 2030 across the report’s macroeconomic trends. This is a forecast, not an observed outcome or AI-only estimate. https://www.weforum.org/publications/the-future-of-jobs-report-2025/digest/</a:t>
            </a:r>
          </a:p>
          <a:p xmlns:a="http://schemas.openxmlformats.org/drawingml/2006/main">
            <a:r>
              <a:t>The inference is that changing work creates both new possibilities and a need for informed personal decisions. Sources checked October 5, 2026, America/Phoenix.</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For a partner organization, the Decision Brief gives an advisor something concrete to work with. The advisor adds context the client may be missing, challenges weak assumptions and helps decide what evidence to seek. They can also bring relationships, local knowledge and accountability. Together, client and advisor agree an achievable next action and return to what was learned. FourPaths supports that conversation through structured exploration and a reviewable output. Your organization's expertise helps turn the starting point into progress for the person you serve.</a:t>
            </a:r>
          </a:p>
          <a:p xmlns:a="http://schemas.openxmlformats.org/drawingml/2006/main">
            <a:r>
              <a:t/>
            </a:r>
          </a:p>
          <a:p xmlns:a="http://schemas.openxmlformats.org/drawingml/2006/main">
            <a:r>
              <a:t>PRESENTER NOTES AND SOURCES</a:t>
            </a:r>
          </a:p>
          <a:p xmlns:a="http://schemas.openxmlformats.org/drawingml/2006/main">
            <a:r>
              <a:t>The proposed partner workflow gives advisors a brief to review. They bring context, challenge assumptions, check consequential facts, suggest introductions and support follow-through. Time savings and improved outcomes require measurement in a pilot.</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This can fit several established services. Career firms and coaches can use it to broaden a client's next-step exploration. Workforce and outplacement organizations can help people examine ways to apply their experience. Universities can support students and alumni considering different working lives. Employers can introduce another resource for development conversations. Associations can help members explore new applications of their expertise. The audience and service design should determine the appropriate Paths. A focused offering for a clearly understood group is a sensible place to begin.</a:t>
            </a:r>
          </a:p>
          <a:p xmlns:a="http://schemas.openxmlformats.org/drawingml/2006/main">
            <a:r>
              <a:t/>
            </a:r>
          </a:p>
          <a:p xmlns:a="http://schemas.openxmlformats.org/drawingml/2006/main">
            <a:r>
              <a:t>PRESENTER NOTES AND SOURCES</a:t>
            </a:r>
          </a:p>
          <a:p xmlns:a="http://schemas.openxmlformats.org/drawingml/2006/main">
            <a:r>
              <a:t>These are potential applications for audiences that career firms, workforce providers, universities, employers and associations already serve. Paths and service scope should fit the audience. No existing partnerships are implied.</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There are several potential ways to package a paid service. A brief and advisor review can become part of an existing engagement. A guided program can add structured follow-through as clients investigate their options. An employer, university or association could sponsor a cohort. The FourPaths website also demonstrates how partner branding can support the experience. Access, support, branding and commercial terms would be agreed together. The business opportunity is to deliver a useful service that customers understand, with economics that work for your organization.</a:t>
            </a:r>
          </a:p>
          <a:p xmlns:a="http://schemas.openxmlformats.org/drawingml/2006/main">
            <a:r>
              <a:t/>
            </a:r>
          </a:p>
          <a:p xmlns:a="http://schemas.openxmlformats.org/drawingml/2006/main">
            <a:r>
              <a:t>PRESENTER NOTES AND SOURCES</a:t>
            </a:r>
          </a:p>
          <a:p xmlns:a="http://schemas.openxmlformats.org/drawingml/2006/main">
            <a:r>
              <a:t>Potential models include a brief plus advisor review, a guided program, and a sponsored cohort. Branded access or resale can be discussed with FourPaths. Pricing, rights, support and commercial terms require agreement.</a:t>
            </a:r>
          </a:p>
          <a:p xmlns:a="http://schemas.openxmlformats.org/drawingml/2006/main">
            <a:r>
              <a:t>ICF Global Coaching Study 2025 estimates annual global professional coaching revenue of $5.34 billion. This is sector context, not FourPaths’ addressable market or a revenue forecast. https://coachingfederation.org/blog/global-coaching-industry-surpasses-5-34-billion-as-emerging-markets-drive-growth/ . Source checked October 5, 2026, America/Phoenix.</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A pilot should make the opportunity measurable. Choose one audience, the relevant Paths and a clear advisory offering. Agree what successful participation looks like and how the service will be delivered. Then track completion, client-rated clarity, agreed next actions and follow-through. Review the partner's delivery effort, support requirements, revenue and costs alongside those measures. This gives us evidence about client value and practical economics. We can use what the pilot teaches us to improve the offering and decide how it should grow.</a:t>
            </a:r>
          </a:p>
          <a:p xmlns:a="http://schemas.openxmlformats.org/drawingml/2006/main">
            <a:r>
              <a:t/>
            </a:r>
          </a:p>
          <a:p xmlns:a="http://schemas.openxmlformats.org/drawingml/2006/main">
            <a:r>
              <a:t>PRESENTER NOTES AND SOURCES</a:t>
            </a:r>
          </a:p>
          <a:p xmlns:a="http://schemas.openxmlformats.org/drawingml/2006/main">
            <a:r>
              <a:t>Suggested pilot measures are participation/completion, client-rated clarity, agreed next steps, follow-through, advisor time, support burden, actual revenue and actual delivery costs. Longer-term income and career outcomes need separate follow-up. These are evaluation measures, not existing results.</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NARRATION</a:t>
            </a:r>
          </a:p>
          <a:p xmlns:a="http://schemas.openxmlformats.org/drawingml/2006/main">
            <a:r>
              <a:t>The larger opportunity is to help people recognize possibilities they could not previously see in themselves, and take a considered step toward them. FourPaths brings a structured way to explore. Your organization brings trusted relationships, judgment and support. Together, we can give individuals a clearer direction while creating a valuable service for your firm. Let's begin with the people you serve, choose an opportunity to help them, and design a FourPaths pilot that makes the value visible.</a:t>
            </a:r>
          </a:p>
          <a:p xmlns:a="http://schemas.openxmlformats.org/drawingml/2006/main">
            <a:r>
              <a:t/>
            </a:r>
          </a:p>
          <a:p xmlns:a="http://schemas.openxmlformats.org/drawingml/2006/main">
            <a:r>
              <a:t>PRESENTER NOTES AND SOURCES</a:t>
            </a:r>
          </a:p>
          <a:p xmlns:a="http://schemas.openxmlformats.org/drawingml/2006/main">
            <a:r>
              <a:t>The proposed partnership combines structured exploration with human judgment and support. Better lives and a valuable service are the ambition. A focused pilot is the next step to test the proposition. Marc Lessen and Armando Viteri are FourPaths co-creators. Contact details are retained from the supplied website and original presentation.</a:t>
            </a:r>
          </a:p>
          <a:p xmlns:a="http://schemas.openxmlformats.org/drawingml/2006/main">
            <a:r>
              <a:t>FourPaths supplied website package dated October 1, 2026, including product descriptions, partner page and sample Decision Briefs. Original imagery retained from that website. Product destinations: https://vocatio.fourpaths.ai/ ; https://polis.fourpaths.ai/ ; https://fama.fourpaths.ai/ ; https://artifex.fourpaths.ai/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255375d72f24e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0ceb6766e46492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9e932da99da48a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bc25a0739354c8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5f4b35b1a4043e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4f9a1c9cfa9483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E8427550-37A8-42C0-9275-0A0B66295E21}"/>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47F0881-BB6A-4CB0-91BD-02162B37571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4E69E703-22C5-4FDF-BCF5-E7D0934B6A5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D39645D2-99E7-4A0A-8920-69EF32AF0119}"/>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D8DC8347-8436-437C-A7CE-F5D30BA860F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7508288-C8FE-41A3-BE27-AE0795E87FAB}"/>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2C56998-E109-4117-B486-39C4DEC3E32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B574E4CF-0099-4781-B222-3F9CE580786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E351542F-EAB1-4DF0-B946-4B97DDD0334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D43D49F-A36E-4CC9-9B86-674BCB3168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F9A5E5D0-BCE8-4834-8888-AFF73709671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12F5A4F6-C86D-40EA-BCA7-FBE710D0A12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B4206C66-99B9-40A3-839D-33506B35642E}"/>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5318B91-651B-4164-AD99-F9C74A50E1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9B73404-6E7B-4717-91A7-FE070BB4FF6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35d336dba994a41" /><Relationship Type="http://schemas.openxmlformats.org/officeDocument/2006/relationships/slideLayout" Target="/ppt/slideLayouts/slideLayout1.xml" Id="R3d5f8ca1439f4aae" /><Relationship Type="http://schemas.openxmlformats.org/officeDocument/2006/relationships/slideLayout" Target="/ppt/slideLayouts/slideLayout2.xml" Id="R0233557b5de44825" /><Relationship Type="http://schemas.openxmlformats.org/officeDocument/2006/relationships/slideLayout" Target="/ppt/slideLayouts/slideLayout3.xml" Id="R8040a75740eb41a1" /><Relationship Type="http://schemas.openxmlformats.org/officeDocument/2006/relationships/slideLayout" Target="/ppt/slideLayouts/slideLayout4.xml" Id="R33a11ea93c724fec" /><Relationship Type="http://schemas.openxmlformats.org/officeDocument/2006/relationships/slideLayout" Target="/ppt/slideLayouts/slideLayout5.xml" Id="R13803f38401746ea" /><Relationship Type="http://schemas.openxmlformats.org/officeDocument/2006/relationships/slideLayout" Target="/ppt/slideLayouts/slideLayout6.xml" Id="Rdf103684714b458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d5f8ca1439f4aae"/>
    <p:sldLayoutId xmlns:r="http://schemas.openxmlformats.org/officeDocument/2006/relationships" id="2147483650" r:id="R0233557b5de44825"/>
    <p:sldLayoutId xmlns:r="http://schemas.openxmlformats.org/officeDocument/2006/relationships" id="2147483651" r:id="R8040a75740eb41a1"/>
    <p:sldLayoutId xmlns:r="http://schemas.openxmlformats.org/officeDocument/2006/relationships" id="2147483652" r:id="R33a11ea93c724fec"/>
    <p:sldLayoutId xmlns:r="http://schemas.openxmlformats.org/officeDocument/2006/relationships" id="2147483653" r:id="R13803f38401746ea"/>
    <p:sldLayoutId xmlns:r="http://schemas.openxmlformats.org/officeDocument/2006/relationships" id="2147483654" r:id="Rdf103684714b458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ea701e913d44a5f" /><Relationship Type="http://schemas.openxmlformats.org/officeDocument/2006/relationships/image" Target="/ppt/media/image.png" Id="R7dc060033c874cc7" /><Relationship Type="http://schemas.openxmlformats.org/officeDocument/2006/relationships/image" Target="/ppt/media/image2.png" Id="R4488f5d91113404d" /><Relationship Type="http://schemas.openxmlformats.org/officeDocument/2006/relationships/image" Target="/ppt/media/image3.png" Id="R24c68a8aa3ad402d" /><Relationship Type="http://schemas.openxmlformats.org/officeDocument/2006/relationships/image" Target="/ppt/media/image4.png" Id="Rd162ea7b4213442a" /><Relationship Type="http://schemas.openxmlformats.org/officeDocument/2006/relationships/image" Target="/ppt/media/image5.png" Id="Rfde3a31b59034df5" /><Relationship Type="http://schemas.openxmlformats.org/officeDocument/2006/relationships/notesSlide" Target="/ppt/notesSlides/notesSlide1.xml" Id="R09eeab16f5784e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5613748f9924e46" /><Relationship Type="http://schemas.openxmlformats.org/officeDocument/2006/relationships/image" Target="/ppt/media/image6.png" Id="R3cea02d38e774ea9" /><Relationship Type="http://schemas.openxmlformats.org/officeDocument/2006/relationships/notesSlide" Target="/ppt/notesSlides/notesSlide2.xml" Id="R8f04c9b3e28446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1165fd407ef454a" /><Relationship Type="http://schemas.openxmlformats.org/officeDocument/2006/relationships/image" Target="/ppt/media/image7.png" Id="R4ca76ad9f378446d" /><Relationship Type="http://schemas.openxmlformats.org/officeDocument/2006/relationships/notesSlide" Target="/ppt/notesSlides/notesSlide3.xml" Id="Ra9b82abc5c6347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7b101791a134c00" /><Relationship Type="http://schemas.openxmlformats.org/officeDocument/2006/relationships/image" Target="/ppt/media/image8.png" Id="R982b91b1a77f4b0c" /><Relationship Type="http://schemas.openxmlformats.org/officeDocument/2006/relationships/image" Target="/ppt/media/image9.png" Id="Ra7210912233c4fc7" /><Relationship Type="http://schemas.openxmlformats.org/officeDocument/2006/relationships/notesSlide" Target="/ppt/notesSlides/notesSlide4.xml" Id="R790dd7f9d3c349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b04fc55f7a14861" /><Relationship Type="http://schemas.openxmlformats.org/officeDocument/2006/relationships/image" Target="/ppt/media/image10.png" Id="R9439f38d1be84950" /><Relationship Type="http://schemas.openxmlformats.org/officeDocument/2006/relationships/notesSlide" Target="/ppt/notesSlides/notesSlide5.xml" Id="Rbdc59efa46d840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7aa920880a34d89" /><Relationship Type="http://schemas.openxmlformats.org/officeDocument/2006/relationships/image" Target="/ppt/media/image11.png" Id="Rd4f49f6a6d904b17" /><Relationship Type="http://schemas.openxmlformats.org/officeDocument/2006/relationships/image" Target="/ppt/media/image12.png" Id="R5af63a7cab434bd4" /><Relationship Type="http://schemas.openxmlformats.org/officeDocument/2006/relationships/image" Target="/ppt/media/image13.png" Id="R5c14c559258441ed" /><Relationship Type="http://schemas.openxmlformats.org/officeDocument/2006/relationships/notesSlide" Target="/ppt/notesSlides/notesSlide6.xml" Id="R526a89db896a42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b18910d414744ed" /><Relationship Type="http://schemas.openxmlformats.org/officeDocument/2006/relationships/image" Target="/ppt/media/image14.png" Id="R399e3d7e97014483" /><Relationship Type="http://schemas.openxmlformats.org/officeDocument/2006/relationships/image" Target="/ppt/media/image15.png" Id="Raf50b7effca54606" /><Relationship Type="http://schemas.openxmlformats.org/officeDocument/2006/relationships/image" Target="/ppt/media/image16.png" Id="Ra291e2e7de544ab1" /><Relationship Type="http://schemas.openxmlformats.org/officeDocument/2006/relationships/notesSlide" Target="/ppt/notesSlides/notesSlide7.xml" Id="R307b91701f964e1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c031ad573af4826" /><Relationship Type="http://schemas.openxmlformats.org/officeDocument/2006/relationships/image" Target="/ppt/media/image17.png" Id="R14475e056a2248d1" /><Relationship Type="http://schemas.openxmlformats.org/officeDocument/2006/relationships/notesSlide" Target="/ppt/notesSlides/notesSlide8.xml" Id="R090d1aaac8b4461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9f07910a2eb46b9" /><Relationship Type="http://schemas.openxmlformats.org/officeDocument/2006/relationships/image" Target="/ppt/media/image18.png" Id="Rbd1cccd4bfb046ed" /><Relationship Type="http://schemas.openxmlformats.org/officeDocument/2006/relationships/notesSlide" Target="/ppt/notesSlides/notesSlide9.xml" Id="Re3ff348cac1d40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4b1490163934b33" /><Relationship Type="http://schemas.openxmlformats.org/officeDocument/2006/relationships/image" Target="/ppt/media/image19.png" Id="R4159eed8dccc40b5" /><Relationship Type="http://schemas.openxmlformats.org/officeDocument/2006/relationships/notesSlide" Target="/ppt/notesSlides/notesSlide10.xml" Id="Rfb1ec62f45e540b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494fdda8b42476a" /><Relationship Type="http://schemas.openxmlformats.org/officeDocument/2006/relationships/image" Target="/ppt/media/image20.png" Id="R617b86ced7ef495a" /><Relationship Type="http://schemas.openxmlformats.org/officeDocument/2006/relationships/notesSlide" Target="/ppt/notesSlides/notesSlide11.xml" Id="Rea298fbd18bd429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6352aa6a1c3e46cc" /><Relationship Type="http://schemas.openxmlformats.org/officeDocument/2006/relationships/image" Target="/ppt/media/image21.png" Id="Rfeeb061fd6d941d0" /><Relationship Type="http://schemas.openxmlformats.org/officeDocument/2006/relationships/notesSlide" Target="/ppt/notesSlides/notesSlide12.xml" Id="R2464bce48bf748d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3883c25cb1a40b2" /><Relationship Type="http://schemas.openxmlformats.org/officeDocument/2006/relationships/image" Target="/ppt/media/image22.png" Id="Rdca7722aeb13495a" /><Relationship Type="http://schemas.openxmlformats.org/officeDocument/2006/relationships/notesSlide" Target="/ppt/notesSlides/notesSlide13.xml" Id="Rba46c4d8c0804d8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31b708349c74d57" /><Relationship Type="http://schemas.openxmlformats.org/officeDocument/2006/relationships/image" Target="/ppt/media/image23.png" Id="R1e1fb86e730047ad" /><Relationship Type="http://schemas.openxmlformats.org/officeDocument/2006/relationships/notesSlide" Target="/ppt/notesSlides/notesSlide14.xml" Id="R8fc9736e40f04e7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54d2790a4314f98" /><Relationship Type="http://schemas.openxmlformats.org/officeDocument/2006/relationships/image" Target="/ppt/media/image24.png" Id="Rabe550e599354c4d" /><Relationship Type="http://schemas.openxmlformats.org/officeDocument/2006/relationships/notesSlide" Target="/ppt/notesSlides/notesSlide15.xml" Id="Rbc27a8390dea442e" /></Relationships>
</file>

<file path=ppt/slides/slide1.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7dc060033c874cc7"/>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488f5d91113404d"/>
          <a:srcRect xmlns:a="http://schemas.openxmlformats.org/drawingml/2006/main" l="30469" t="0" r="30469" b="0"/>
          <a:stretch xmlns:a="http://schemas.openxmlformats.org/drawingml/2006/main">
            <a:fillRect l="0" t="0" r="0" b="0"/>
          </a:stretch>
        </p:blipFill>
        <p:spPr>
          <a:xfrm xmlns:a="http://schemas.openxmlformats.org/drawingml/2006/main">
            <a:off x="7429500" y="0"/>
            <a:ext cx="2381250" cy="3429000"/>
          </a:xfrm>
          <a:prstGeom xmlns:a="http://schemas.openxmlformats.org/drawingml/2006/main" prst="rect">
            <a:avLst/>
          </a:prstGeom>
        </p:spPr>
      </p:pic>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4c68a8aa3ad402d"/>
          <a:srcRect xmlns:a="http://schemas.openxmlformats.org/drawingml/2006/main" l="30469" t="0" r="30469" b="0"/>
          <a:stretch xmlns:a="http://schemas.openxmlformats.org/drawingml/2006/main">
            <a:fillRect l="0" t="0" r="0" b="0"/>
          </a:stretch>
        </p:blipFill>
        <p:spPr>
          <a:xfrm xmlns:a="http://schemas.openxmlformats.org/drawingml/2006/main">
            <a:off x="9810750" y="0"/>
            <a:ext cx="2381250" cy="3429000"/>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162ea7b4213442a"/>
          <a:srcRect xmlns:a="http://schemas.openxmlformats.org/drawingml/2006/main" l="30469" t="0" r="30469" b="0"/>
          <a:stretch xmlns:a="http://schemas.openxmlformats.org/drawingml/2006/main">
            <a:fillRect l="0" t="0" r="0" b="0"/>
          </a:stretch>
        </p:blipFill>
        <p:spPr>
          <a:xfrm xmlns:a="http://schemas.openxmlformats.org/drawingml/2006/main">
            <a:off x="7429500" y="3429000"/>
            <a:ext cx="2381250" cy="3429000"/>
          </a:xfrm>
          <a:prstGeom xmlns:a="http://schemas.openxmlformats.org/drawingml/2006/main" prst="rect">
            <a:avLst/>
          </a:prstGeom>
        </p:spPr>
      </p:pic>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de3a31b59034df5"/>
          <a:srcRect xmlns:a="http://schemas.openxmlformats.org/drawingml/2006/main" l="30469" t="0" r="30469" b="0"/>
          <a:stretch xmlns:a="http://schemas.openxmlformats.org/drawingml/2006/main">
            <a:fillRect l="0" t="0" r="0" b="0"/>
          </a:stretch>
        </p:blipFill>
        <p:spPr>
          <a:xfrm xmlns:a="http://schemas.openxmlformats.org/drawingml/2006/main">
            <a:off x="9810750" y="3429000"/>
            <a:ext cx="2381250" cy="3429000"/>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F67C578-36F8-4C83-BB06-AB6595E07242}"/>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8" name="">
            <a:extLst xmlns:a="http://schemas.openxmlformats.org/drawingml/2006/main">
              <a:ext uri="{FF2B5EF4-FFF2-40B4-BE49-F238E27FC236}">
                <a16:creationId xmlns:a16="http://schemas.microsoft.com/office/drawing/2014/main" id="{78B1ED82-9504-43BE-BF35-40310F0F9081}"/>
              </a:ext>
            </a:extLst>
          </p:cNvPr>
          <p:cNvSpPr>
            <a:spLocks xmlns:a="http://schemas.openxmlformats.org/drawingml/2006/main" noGrp="1"/>
          </p:cNvSpPr>
          <p:nvPr/>
        </p:nvSpPr>
        <p:spPr>
          <a:xfrm xmlns:a="http://schemas.openxmlformats.org/drawingml/2006/main">
            <a:off x="590550" y="1619250"/>
            <a:ext cx="6477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800" b="1">
                <a:solidFill>
                  <a:srgbClr val="F5F3EC"/>
                </a:solidFill>
                <a:latin typeface="Nimbus Sans"/>
                <a:ea typeface="Nimbus Sans"/>
                <a:cs typeface="Nimbus Sans"/>
              </a:defRPr>
            </a:pPr>
            <a:r>
              <a:rPr sz="4800" b="1">
                <a:solidFill>
                  <a:srgbClr val="F5F3EC"/>
                </a:solidFill>
                <a:latin typeface="Nimbus Sans"/>
                <a:ea typeface="Nimbus Sans"/>
                <a:cs typeface="Nimbus Sans"/>
              </a:rPr>
              <a:t>You are more than</a:t>
            </a:r>
          </a:p>
          <a:p xmlns:a="http://schemas.openxmlformats.org/drawingml/2006/main">
            <a:pPr algn="l">
              <a:defRPr sz="4800" b="1">
                <a:solidFill>
                  <a:srgbClr val="F5F3EC"/>
                </a:solidFill>
                <a:latin typeface="Nimbus Sans"/>
                <a:ea typeface="Nimbus Sans"/>
                <a:cs typeface="Nimbus Sans"/>
              </a:defRPr>
            </a:pPr>
            <a:r>
              <a:rPr sz="4800" b="1">
                <a:solidFill>
                  <a:srgbClr val="F5F3EC"/>
                </a:solidFill>
                <a:latin typeface="Nimbus Sans"/>
                <a:ea typeface="Nimbus Sans"/>
                <a:cs typeface="Nimbus Sans"/>
              </a:rPr>
              <a:t>your job title</a:t>
            </a:r>
          </a:p>
        </p:txBody>
      </p:sp>
      <p:sp>
        <p:nvSpPr>
          <p:cNvPr id="19" name="">
            <a:extLst xmlns:a="http://schemas.openxmlformats.org/drawingml/2006/main">
              <a:ext uri="{FF2B5EF4-FFF2-40B4-BE49-F238E27FC236}">
                <a16:creationId xmlns:a16="http://schemas.microsoft.com/office/drawing/2014/main" id="{F0681556-8420-46E0-A28A-F302D54CC21D}"/>
              </a:ext>
            </a:extLst>
          </p:cNvPr>
          <p:cNvSpPr>
            <a:spLocks xmlns:a="http://schemas.openxmlformats.org/drawingml/2006/main" noGrp="1"/>
          </p:cNvSpPr>
          <p:nvPr/>
        </p:nvSpPr>
        <p:spPr>
          <a:xfrm xmlns:a="http://schemas.openxmlformats.org/drawingml/2006/main">
            <a:off x="609600" y="3676650"/>
            <a:ext cx="6191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625" b="0">
                <a:solidFill>
                  <a:srgbClr val="E4BE58"/>
                </a:solidFill>
                <a:latin typeface="Nimbus Sans"/>
                <a:ea typeface="Nimbus Sans"/>
                <a:cs typeface="Nimbus Sans"/>
              </a:defRPr>
            </a:pPr>
            <a:r>
              <a:rPr sz="2625" b="0">
                <a:solidFill>
                  <a:srgbClr val="E4BE58"/>
                </a:solidFill>
                <a:latin typeface="Nimbus Sans"/>
                <a:ea typeface="Nimbus Sans"/>
                <a:cs typeface="Nimbus Sans"/>
              </a:rPr>
              <a:t>Your skills. Your experience.</a:t>
            </a:r>
          </a:p>
          <a:p xmlns:a="http://schemas.openxmlformats.org/drawingml/2006/main">
            <a:pPr algn="l">
              <a:defRPr sz="2625" b="0">
                <a:solidFill>
                  <a:srgbClr val="E4BE58"/>
                </a:solidFill>
                <a:latin typeface="Nimbus Sans"/>
                <a:ea typeface="Nimbus Sans"/>
                <a:cs typeface="Nimbus Sans"/>
              </a:defRPr>
            </a:pPr>
            <a:r>
              <a:rPr sz="2625" b="0">
                <a:solidFill>
                  <a:srgbClr val="E4BE58"/>
                </a:solidFill>
                <a:latin typeface="Nimbus Sans"/>
                <a:ea typeface="Nimbus Sans"/>
                <a:cs typeface="Nimbus Sans"/>
              </a:rPr>
              <a:t>Your next opportunity.</a:t>
            </a:r>
          </a:p>
        </p:txBody>
      </p:sp>
      <p:sp>
        <p:nvSpPr>
          <p:cNvPr id="20" name="">
            <a:extLst xmlns:a="http://schemas.openxmlformats.org/drawingml/2006/main">
              <a:ext uri="{FF2B5EF4-FFF2-40B4-BE49-F238E27FC236}">
                <a16:creationId xmlns:a16="http://schemas.microsoft.com/office/drawing/2014/main" id="{15372C77-05D5-456D-8C53-3BAA133F7BA9}"/>
              </a:ext>
            </a:extLst>
          </p:cNvPr>
          <p:cNvSpPr>
            <a:spLocks xmlns:a="http://schemas.openxmlformats.org/drawingml/2006/main" noGrp="1"/>
          </p:cNvSpPr>
          <p:nvPr/>
        </p:nvSpPr>
        <p:spPr>
          <a:xfrm xmlns:a="http://schemas.openxmlformats.org/drawingml/2006/main">
            <a:off x="609600" y="5267325"/>
            <a:ext cx="61912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FourPaths helps you explore where your</a:t>
            </a:r>
          </a:p>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experience fits and what to do next.</a:t>
            </a:r>
          </a:p>
        </p:txBody>
      </p:sp>
    </p:spTree>
    <p:extLst>
      <p:ext uri="{BB962C8B-B14F-4D97-AF65-F5344CB8AC3E}">
        <p14:creationId xmlns:p14="http://schemas.microsoft.com/office/powerpoint/2010/main" val="1651303900"/>
      </p:ext>
    </p:extLst>
  </p:cSld>
</p:sld>
</file>

<file path=ppt/slides/slide2.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3cea02d38e774ea9"/>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1B8CBE9C-1A89-41B7-B702-225F4541A609}"/>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9" name="">
            <a:extLst xmlns:a="http://schemas.openxmlformats.org/drawingml/2006/main">
              <a:ext uri="{FF2B5EF4-FFF2-40B4-BE49-F238E27FC236}">
                <a16:creationId xmlns:a16="http://schemas.microsoft.com/office/drawing/2014/main" id="{8F03F57E-63FF-43D8-9480-81D504AFD2FA}"/>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FOUR POSSIBLE DIRECTIONS</a:t>
            </a:r>
          </a:p>
        </p:txBody>
      </p:sp>
      <p:sp>
        <p:nvSpPr>
          <p:cNvPr id="20" name="">
            <a:extLst xmlns:a="http://schemas.openxmlformats.org/drawingml/2006/main">
              <a:ext uri="{FF2B5EF4-FFF2-40B4-BE49-F238E27FC236}">
                <a16:creationId xmlns:a16="http://schemas.microsoft.com/office/drawing/2014/main" id="{D3F32C24-D25C-4BBC-98C6-91C5855CF58F}"/>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02</a:t>
            </a:r>
          </a:p>
        </p:txBody>
      </p:sp>
      <p:sp>
        <p:nvSpPr>
          <p:cNvPr id="21" name="">
            <a:extLst xmlns:a="http://schemas.openxmlformats.org/drawingml/2006/main">
              <a:ext uri="{FF2B5EF4-FFF2-40B4-BE49-F238E27FC236}">
                <a16:creationId xmlns:a16="http://schemas.microsoft.com/office/drawing/2014/main" id="{03198468-C4FF-41FD-9E59-E70A3E786C1F}"/>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Four ways to put your experience to work</a:t>
            </a:r>
          </a:p>
        </p:txBody>
      </p:sp>
      <p:sp>
        <p:nvSpPr>
          <p:cNvPr id="22" name="">
            <a:extLst xmlns:a="http://schemas.openxmlformats.org/drawingml/2006/main">
              <a:ext uri="{FF2B5EF4-FFF2-40B4-BE49-F238E27FC236}">
                <a16:creationId xmlns:a16="http://schemas.microsoft.com/office/drawing/2014/main" id="{0C9D3CDC-8555-49DB-8B28-29992650BA8B}"/>
              </a:ext>
            </a:extLst>
          </p:cNvPr>
          <p:cNvSpPr>
            <a:spLocks xmlns:a="http://schemas.openxmlformats.org/drawingml/2006/main" noGrp="1"/>
          </p:cNvSpPr>
          <p:nvPr/>
        </p:nvSpPr>
        <p:spPr>
          <a:xfrm xmlns:a="http://schemas.openxmlformats.org/drawingml/2006/main">
            <a:off x="609600" y="2266950"/>
            <a:ext cx="4905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76C49A"/>
                </a:solidFill>
                <a:latin typeface="Nimbus Sans"/>
                <a:ea typeface="Nimbus Sans"/>
                <a:cs typeface="Nimbus Sans"/>
              </a:defRPr>
            </a:pPr>
            <a:r>
              <a:rPr sz="2250" b="1">
                <a:solidFill>
                  <a:srgbClr val="76C49A"/>
                </a:solidFill>
                <a:latin typeface="Nimbus Sans"/>
                <a:ea typeface="Nimbus Sans"/>
                <a:cs typeface="Nimbus Sans"/>
              </a:rPr>
              <a:t>VOCATIO</a:t>
            </a:r>
          </a:p>
        </p:txBody>
      </p:sp>
      <p:sp>
        <p:nvSpPr>
          <p:cNvPr id="23" name="">
            <a:extLst xmlns:a="http://schemas.openxmlformats.org/drawingml/2006/main">
              <a:ext uri="{FF2B5EF4-FFF2-40B4-BE49-F238E27FC236}">
                <a16:creationId xmlns:a16="http://schemas.microsoft.com/office/drawing/2014/main" id="{BE542F64-A044-4163-BB6E-744181439E93}"/>
              </a:ext>
            </a:extLst>
          </p:cNvPr>
          <p:cNvSpPr>
            <a:spLocks xmlns:a="http://schemas.openxmlformats.org/drawingml/2006/main" noGrp="1"/>
          </p:cNvSpPr>
          <p:nvPr/>
        </p:nvSpPr>
        <p:spPr>
          <a:xfrm xmlns:a="http://schemas.openxmlformats.org/drawingml/2006/main">
            <a:off x="609600" y="2752725"/>
            <a:ext cx="50958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Find the right</a:t>
            </a:r>
          </a:p>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next career move</a:t>
            </a:r>
          </a:p>
        </p:txBody>
      </p:sp>
      <p:sp>
        <p:nvSpPr>
          <p:cNvPr id="24" name="">
            <a:extLst xmlns:a="http://schemas.openxmlformats.org/drawingml/2006/main">
              <a:ext uri="{FF2B5EF4-FFF2-40B4-BE49-F238E27FC236}">
                <a16:creationId xmlns:a16="http://schemas.microsoft.com/office/drawing/2014/main" id="{989AF044-E977-4C3D-8AB5-148689070A20}"/>
              </a:ext>
            </a:extLst>
          </p:cNvPr>
          <p:cNvSpPr>
            <a:spLocks xmlns:a="http://schemas.openxmlformats.org/drawingml/2006/main" noGrp="1"/>
          </p:cNvSpPr>
          <p:nvPr/>
        </p:nvSpPr>
        <p:spPr>
          <a:xfrm xmlns:a="http://schemas.openxmlformats.org/drawingml/2006/main">
            <a:off x="6515100" y="2266950"/>
            <a:ext cx="4905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6EBADA"/>
                </a:solidFill>
                <a:latin typeface="Nimbus Sans"/>
                <a:ea typeface="Nimbus Sans"/>
                <a:cs typeface="Nimbus Sans"/>
              </a:defRPr>
            </a:pPr>
            <a:r>
              <a:rPr sz="2250" b="1">
                <a:solidFill>
                  <a:srgbClr val="6EBADA"/>
                </a:solidFill>
                <a:latin typeface="Nimbus Sans"/>
                <a:ea typeface="Nimbus Sans"/>
                <a:cs typeface="Nimbus Sans"/>
              </a:rPr>
              <a:t>POLIS</a:t>
            </a:r>
          </a:p>
        </p:txBody>
      </p:sp>
      <p:sp>
        <p:nvSpPr>
          <p:cNvPr id="25" name="">
            <a:extLst xmlns:a="http://schemas.openxmlformats.org/drawingml/2006/main">
              <a:ext uri="{FF2B5EF4-FFF2-40B4-BE49-F238E27FC236}">
                <a16:creationId xmlns:a16="http://schemas.microsoft.com/office/drawing/2014/main" id="{F55B2670-4D6A-4E8E-B378-A59E0E32E8C8}"/>
              </a:ext>
            </a:extLst>
          </p:cNvPr>
          <p:cNvSpPr>
            <a:spLocks xmlns:a="http://schemas.openxmlformats.org/drawingml/2006/main" noGrp="1"/>
          </p:cNvSpPr>
          <p:nvPr/>
        </p:nvSpPr>
        <p:spPr>
          <a:xfrm xmlns:a="http://schemas.openxmlformats.org/drawingml/2006/main">
            <a:off x="6515100" y="2752725"/>
            <a:ext cx="50958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Determine whether you have</a:t>
            </a:r>
          </a:p>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a business worth building</a:t>
            </a:r>
          </a:p>
        </p:txBody>
      </p:sp>
      <p:sp>
        <p:nvSpPr>
          <p:cNvPr id="26" name="">
            <a:extLst xmlns:a="http://schemas.openxmlformats.org/drawingml/2006/main">
              <a:ext uri="{FF2B5EF4-FFF2-40B4-BE49-F238E27FC236}">
                <a16:creationId xmlns:a16="http://schemas.microsoft.com/office/drawing/2014/main" id="{E22909BA-A31A-4714-A218-79178659D67E}"/>
              </a:ext>
            </a:extLst>
          </p:cNvPr>
          <p:cNvSpPr>
            <a:spLocks xmlns:a="http://schemas.openxmlformats.org/drawingml/2006/main" noGrp="1"/>
          </p:cNvSpPr>
          <p:nvPr/>
        </p:nvSpPr>
        <p:spPr>
          <a:xfrm xmlns:a="http://schemas.openxmlformats.org/drawingml/2006/main">
            <a:off x="609600" y="4171950"/>
            <a:ext cx="4905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EDA536"/>
                </a:solidFill>
                <a:latin typeface="Nimbus Sans"/>
                <a:ea typeface="Nimbus Sans"/>
                <a:cs typeface="Nimbus Sans"/>
              </a:defRPr>
            </a:pPr>
            <a:r>
              <a:rPr sz="2250" b="1">
                <a:solidFill>
                  <a:srgbClr val="EDA536"/>
                </a:solidFill>
                <a:latin typeface="Nimbus Sans"/>
                <a:ea typeface="Nimbus Sans"/>
                <a:cs typeface="Nimbus Sans"/>
              </a:rPr>
              <a:t>FAMA</a:t>
            </a:r>
          </a:p>
        </p:txBody>
      </p:sp>
      <p:sp>
        <p:nvSpPr>
          <p:cNvPr id="27" name="">
            <a:extLst xmlns:a="http://schemas.openxmlformats.org/drawingml/2006/main">
              <a:ext uri="{FF2B5EF4-FFF2-40B4-BE49-F238E27FC236}">
                <a16:creationId xmlns:a16="http://schemas.microsoft.com/office/drawing/2014/main" id="{47B37135-E8C1-44C3-B90C-C0D1CCD78915}"/>
              </a:ext>
            </a:extLst>
          </p:cNvPr>
          <p:cNvSpPr>
            <a:spLocks xmlns:a="http://schemas.openxmlformats.org/drawingml/2006/main" noGrp="1"/>
          </p:cNvSpPr>
          <p:nvPr/>
        </p:nvSpPr>
        <p:spPr>
          <a:xfrm xmlns:a="http://schemas.openxmlformats.org/drawingml/2006/main">
            <a:off x="609600" y="4657725"/>
            <a:ext cx="50958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Turn what you know into an</a:t>
            </a:r>
          </a:p>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audience and creator business</a:t>
            </a:r>
          </a:p>
        </p:txBody>
      </p:sp>
      <p:sp>
        <p:nvSpPr>
          <p:cNvPr id="28" name="">
            <a:extLst xmlns:a="http://schemas.openxmlformats.org/drawingml/2006/main">
              <a:ext uri="{FF2B5EF4-FFF2-40B4-BE49-F238E27FC236}">
                <a16:creationId xmlns:a16="http://schemas.microsoft.com/office/drawing/2014/main" id="{ED40F7A9-E435-47E5-A10E-BE688C1AB3EB}"/>
              </a:ext>
            </a:extLst>
          </p:cNvPr>
          <p:cNvSpPr>
            <a:spLocks xmlns:a="http://schemas.openxmlformats.org/drawingml/2006/main" noGrp="1"/>
          </p:cNvSpPr>
          <p:nvPr/>
        </p:nvSpPr>
        <p:spPr>
          <a:xfrm xmlns:a="http://schemas.openxmlformats.org/drawingml/2006/main">
            <a:off x="6515100" y="4171950"/>
            <a:ext cx="49053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B79ADD"/>
                </a:solidFill>
                <a:latin typeface="Nimbus Sans"/>
                <a:ea typeface="Nimbus Sans"/>
                <a:cs typeface="Nimbus Sans"/>
              </a:defRPr>
            </a:pPr>
            <a:r>
              <a:rPr sz="2250" b="1">
                <a:solidFill>
                  <a:srgbClr val="B79ADD"/>
                </a:solidFill>
                <a:latin typeface="Nimbus Sans"/>
                <a:ea typeface="Nimbus Sans"/>
                <a:cs typeface="Nimbus Sans"/>
              </a:rPr>
              <a:t>ARTIFEX</a:t>
            </a:r>
          </a:p>
        </p:txBody>
      </p:sp>
      <p:sp>
        <p:nvSpPr>
          <p:cNvPr id="29" name="">
            <a:extLst xmlns:a="http://schemas.openxmlformats.org/drawingml/2006/main">
              <a:ext uri="{FF2B5EF4-FFF2-40B4-BE49-F238E27FC236}">
                <a16:creationId xmlns:a16="http://schemas.microsoft.com/office/drawing/2014/main" id="{B22C3701-1395-42A9-8565-BCDC169F7295}"/>
              </a:ext>
            </a:extLst>
          </p:cNvPr>
          <p:cNvSpPr>
            <a:spLocks xmlns:a="http://schemas.openxmlformats.org/drawingml/2006/main" noGrp="1"/>
          </p:cNvSpPr>
          <p:nvPr/>
        </p:nvSpPr>
        <p:spPr>
          <a:xfrm xmlns:a="http://schemas.openxmlformats.org/drawingml/2006/main">
            <a:off x="6515100" y="4657725"/>
            <a:ext cx="50958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Turn your expertise into a</a:t>
            </a:r>
          </a:p>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service or independent income</a:t>
            </a:r>
          </a:p>
        </p:txBody>
      </p:sp>
      <p:sp>
        <p:nvSpPr>
          <p:cNvPr id="30" name="">
            <a:extLst xmlns:a="http://schemas.openxmlformats.org/drawingml/2006/main">
              <a:ext uri="{FF2B5EF4-FFF2-40B4-BE49-F238E27FC236}">
                <a16:creationId xmlns:a16="http://schemas.microsoft.com/office/drawing/2014/main" id="{AACC2A74-ECCE-4987-A269-DDECF2FD72C7}"/>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C2C5C8"/>
                </a:solidFill>
                <a:latin typeface="Nimbus Sans"/>
                <a:ea typeface="Nimbus Sans"/>
                <a:cs typeface="Nimbus Sans"/>
              </a:defRPr>
            </a:pPr>
            <a:r>
              <a:rPr sz="1050" b="0">
                <a:solidFill>
                  <a:srgbClr val="C2C5C8"/>
                </a:solidFill>
                <a:latin typeface="Nimbus Sans"/>
                <a:ea typeface="Nimbus Sans"/>
                <a:cs typeface="Nimbus Sans"/>
              </a:rPr>
              <a:t>Each Path produces a written Decision Brief to review and act on.</a:t>
            </a:r>
          </a:p>
        </p:txBody>
      </p:sp>
    </p:spTree>
    <p:extLst>
      <p:ext uri="{BB962C8B-B14F-4D97-AF65-F5344CB8AC3E}">
        <p14:creationId xmlns:p14="http://schemas.microsoft.com/office/powerpoint/2010/main" val="511652982"/>
      </p:ext>
    </p:extLst>
  </p:cSld>
</p:sld>
</file>

<file path=ppt/slides/slide3.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ca76ad9f378446d"/>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graphicFrame>
        <p:nvGraphicFramePr>
          <p:cNvPr id="24" name=""/>
          <p:cNvGraphicFramePr/>
          <p:nvPr/>
        </p:nvGraphicFramePr>
        <p:xfrm>
          <a:off xmlns:a="http://schemas.openxmlformats.org/drawingml/2006/main" x="4800600" y="2190750"/>
          <a:ext xmlns:a="http://schemas.openxmlformats.org/drawingml/2006/main" cx="6791325" cy="3857625"/>
        </p:xfrm>
        <a:graphic xmlns:a="http://schemas.openxmlformats.org/drawingml/2006/main">
          <a:graphicData uri="http://schemas.openxmlformats.org/drawingml/2006/table">
            <a:tbl>
              <a:tblPr/>
              <a:tblGrid>
                <a:gridCol w="1219200"/>
                <a:gridCol w="2733675"/>
                <a:gridCol w="2838450"/>
              </a:tblGrid>
              <a:tr h="504825">
                <a:tc>
                  <a:txBody>
                    <a:bodyPr/>
                    <a:lstStyle/>
                    <a:p>
                      <a:r>
                        <a:rPr sz="1350" b="1">
                          <a:solidFill>
                            <a:srgbClr val="C2C5C8"/>
                          </a:solidFill>
                          <a:latin typeface="Nimbus Sans"/>
                          <a:ea typeface="Nimbus Sans"/>
                          <a:cs typeface="Nimbus Sans"/>
                        </a:rPr>
                        <a:t>Path</a:t>
                      </a:r>
                    </a:p>
                  </a:txBody>
                  <a:tcPr marL="91440" marR="91440" marT="45720" marB="45720">
                    <a:solidFill>
                      <a:srgbClr val="191C22"/>
                    </a:solidFill>
                  </a:tcPr>
                </a:tc>
                <a:tc>
                  <a:txBody>
                    <a:bodyPr/>
                    <a:lstStyle/>
                    <a:p>
                      <a:r>
                        <a:rPr sz="1350" b="0">
                          <a:solidFill>
                            <a:srgbClr val="C2C5C8"/>
                          </a:solidFill>
                          <a:latin typeface="Nimbus Sans"/>
                          <a:ea typeface="Nimbus Sans"/>
                          <a:cs typeface="Nimbus Sans"/>
                        </a:rPr>
                        <a:t>Possible direction / income</a:t>
                      </a:r>
                    </a:p>
                  </a:txBody>
                  <a:tcPr marL="91440" marR="91440" marT="45720" marB="45720">
                    <a:solidFill>
                      <a:srgbClr val="191C22"/>
                    </a:solidFill>
                  </a:tcPr>
                </a:tc>
                <a:tc>
                  <a:txBody>
                    <a:bodyPr/>
                    <a:lstStyle/>
                    <a:p>
                      <a:r>
                        <a:rPr sz="1350" b="0">
                          <a:solidFill>
                            <a:srgbClr val="C2C5C8"/>
                          </a:solidFill>
                          <a:latin typeface="Nimbus Sans"/>
                          <a:ea typeface="Nimbus Sans"/>
                          <a:cs typeface="Nimbus Sans"/>
                        </a:rPr>
                        <a:t>First test</a:t>
                      </a:r>
                    </a:p>
                  </a:txBody>
                  <a:tcPr marL="91440" marR="91440" marT="45720" marB="45720">
                    <a:solidFill>
                      <a:srgbClr val="191C22"/>
                    </a:solidFill>
                  </a:tcPr>
                </a:tc>
              </a:tr>
              <a:tr h="838200">
                <a:tc>
                  <a:txBody>
                    <a:bodyPr/>
                    <a:lstStyle/>
                    <a:p>
                      <a:r>
                        <a:rPr sz="1575" b="1">
                          <a:solidFill>
                            <a:srgbClr val="76C49A"/>
                          </a:solidFill>
                          <a:latin typeface="Nimbus Sans"/>
                          <a:ea typeface="Nimbus Sans"/>
                          <a:cs typeface="Nimbus Sans"/>
                        </a:rPr>
                        <a:t>Career</a:t>
                      </a:r>
                    </a:p>
                    <a:p>
                      <a:r>
                        <a:rPr sz="1575" b="1">
                          <a:solidFill>
                            <a:srgbClr val="76C49A"/>
                          </a:solidFill>
                          <a:latin typeface="Nimbus Sans"/>
                          <a:ea typeface="Nimbus Sans"/>
                          <a:cs typeface="Nimbus Sans"/>
                        </a:rPr>
                        <a:t>VOCATIO</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Operations leadership</a:t>
                      </a:r>
                    </a:p>
                    <a:p>
                      <a:r>
                        <a:rPr sz="1575" b="0">
                          <a:solidFill>
                            <a:srgbClr val="F5F3EC"/>
                          </a:solidFill>
                          <a:latin typeface="Nimbus Sans"/>
                          <a:ea typeface="Nimbus Sans"/>
                          <a:cs typeface="Nimbus Sans"/>
                        </a:rPr>
                        <a:t>Salary</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Speak with</a:t>
                      </a:r>
                    </a:p>
                    <a:p>
                      <a:r>
                        <a:rPr sz="1575" b="0">
                          <a:solidFill>
                            <a:srgbClr val="F5F3EC"/>
                          </a:solidFill>
                          <a:latin typeface="Nimbus Sans"/>
                          <a:ea typeface="Nimbus Sans"/>
                          <a:cs typeface="Nimbus Sans"/>
                        </a:rPr>
                        <a:t>employers</a:t>
                      </a:r>
                    </a:p>
                  </a:txBody>
                  <a:tcPr marL="91440" marR="91440" marT="45720" marB="45720">
                    <a:solidFill>
                      <a:srgbClr val="101216"/>
                    </a:solidFill>
                  </a:tcPr>
                </a:tc>
              </a:tr>
              <a:tr h="838200">
                <a:tc>
                  <a:txBody>
                    <a:bodyPr/>
                    <a:lstStyle/>
                    <a:p>
                      <a:r>
                        <a:rPr sz="1575" b="1">
                          <a:solidFill>
                            <a:srgbClr val="6EBADA"/>
                          </a:solidFill>
                          <a:latin typeface="Nimbus Sans"/>
                          <a:ea typeface="Nimbus Sans"/>
                          <a:cs typeface="Nimbus Sans"/>
                        </a:rPr>
                        <a:t>Business</a:t>
                      </a:r>
                    </a:p>
                    <a:p>
                      <a:r>
                        <a:rPr sz="1575" b="1">
                          <a:solidFill>
                            <a:srgbClr val="6EBADA"/>
                          </a:solidFill>
                          <a:latin typeface="Nimbus Sans"/>
                          <a:ea typeface="Nimbus Sans"/>
                          <a:cs typeface="Nimbus Sans"/>
                        </a:rPr>
                        <a:t>POLIS</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Freight visibility service</a:t>
                      </a:r>
                    </a:p>
                    <a:p>
                      <a:r>
                        <a:rPr sz="1575" b="0">
                          <a:solidFill>
                            <a:srgbClr val="F5F3EC"/>
                          </a:solidFill>
                          <a:latin typeface="Nimbus Sans"/>
                          <a:ea typeface="Nimbus Sans"/>
                          <a:cs typeface="Nimbus Sans"/>
                        </a:rPr>
                        <a:t>Service subscriptions</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Interview likely</a:t>
                      </a:r>
                    </a:p>
                    <a:p>
                      <a:r>
                        <a:rPr sz="1575" b="0">
                          <a:solidFill>
                            <a:srgbClr val="F5F3EC"/>
                          </a:solidFill>
                          <a:latin typeface="Nimbus Sans"/>
                          <a:ea typeface="Nimbus Sans"/>
                          <a:cs typeface="Nimbus Sans"/>
                        </a:rPr>
                        <a:t>buyers</a:t>
                      </a:r>
                    </a:p>
                  </a:txBody>
                  <a:tcPr marL="91440" marR="91440" marT="45720" marB="45720">
                    <a:solidFill>
                      <a:srgbClr val="101216"/>
                    </a:solidFill>
                  </a:tcPr>
                </a:tc>
              </a:tr>
              <a:tr h="838200">
                <a:tc>
                  <a:txBody>
                    <a:bodyPr/>
                    <a:lstStyle/>
                    <a:p>
                      <a:r>
                        <a:rPr sz="1575" b="1">
                          <a:solidFill>
                            <a:srgbClr val="EDA536"/>
                          </a:solidFill>
                          <a:latin typeface="Nimbus Sans"/>
                          <a:ea typeface="Nimbus Sans"/>
                          <a:cs typeface="Nimbus Sans"/>
                        </a:rPr>
                        <a:t>Creator</a:t>
                      </a:r>
                    </a:p>
                    <a:p>
                      <a:r>
                        <a:rPr sz="1575" b="1">
                          <a:solidFill>
                            <a:srgbClr val="EDA536"/>
                          </a:solidFill>
                          <a:latin typeface="Nimbus Sans"/>
                          <a:ea typeface="Nimbus Sans"/>
                          <a:cs typeface="Nimbus Sans"/>
                        </a:rPr>
                        <a:t>FAMA</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Logistics lessons</a:t>
                      </a:r>
                    </a:p>
                    <a:p>
                      <a:r>
                        <a:rPr sz="1575" b="0">
                          <a:solidFill>
                            <a:srgbClr val="F5F3EC"/>
                          </a:solidFill>
                          <a:latin typeface="Nimbus Sans"/>
                          <a:ea typeface="Nimbus Sans"/>
                          <a:cs typeface="Nimbus Sans"/>
                        </a:rPr>
                        <a:t>Courses or memberships</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Publish a useful</a:t>
                      </a:r>
                    </a:p>
                    <a:p>
                      <a:r>
                        <a:rPr sz="1575" b="0">
                          <a:solidFill>
                            <a:srgbClr val="F5F3EC"/>
                          </a:solidFill>
                          <a:latin typeface="Nimbus Sans"/>
                          <a:ea typeface="Nimbus Sans"/>
                          <a:cs typeface="Nimbus Sans"/>
                        </a:rPr>
                        <a:t>lesson</a:t>
                      </a:r>
                    </a:p>
                  </a:txBody>
                  <a:tcPr marL="91440" marR="91440" marT="45720" marB="45720">
                    <a:solidFill>
                      <a:srgbClr val="101216"/>
                    </a:solidFill>
                  </a:tcPr>
                </a:tc>
              </a:tr>
              <a:tr h="838200">
                <a:tc>
                  <a:txBody>
                    <a:bodyPr/>
                    <a:lstStyle/>
                    <a:p>
                      <a:r>
                        <a:rPr sz="1575" b="1">
                          <a:solidFill>
                            <a:srgbClr val="B79ADD"/>
                          </a:solidFill>
                          <a:latin typeface="Nimbus Sans"/>
                          <a:ea typeface="Nimbus Sans"/>
                          <a:cs typeface="Nimbus Sans"/>
                        </a:rPr>
                        <a:t>Services</a:t>
                      </a:r>
                    </a:p>
                    <a:p>
                      <a:r>
                        <a:rPr sz="1575" b="1">
                          <a:solidFill>
                            <a:srgbClr val="B79ADD"/>
                          </a:solidFill>
                          <a:latin typeface="Nimbus Sans"/>
                          <a:ea typeface="Nimbus Sans"/>
                          <a:cs typeface="Nimbus Sans"/>
                        </a:rPr>
                        <a:t>ARTIFEX</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Workflow reviews</a:t>
                      </a:r>
                    </a:p>
                    <a:p>
                      <a:r>
                        <a:rPr sz="1575" b="0">
                          <a:solidFill>
                            <a:srgbClr val="F5F3EC"/>
                          </a:solidFill>
                          <a:latin typeface="Nimbus Sans"/>
                          <a:ea typeface="Nimbus Sans"/>
                          <a:cs typeface="Nimbus Sans"/>
                        </a:rPr>
                        <a:t>Project fees</a:t>
                      </a:r>
                    </a:p>
                  </a:txBody>
                  <a:tcPr marL="91440" marR="91440" marT="45720" marB="45720">
                    <a:solidFill>
                      <a:srgbClr val="101216"/>
                    </a:solidFill>
                  </a:tcPr>
                </a:tc>
                <a:tc>
                  <a:txBody>
                    <a:bodyPr/>
                    <a:lstStyle/>
                    <a:p>
                      <a:r>
                        <a:rPr sz="1575" b="0">
                          <a:solidFill>
                            <a:srgbClr val="F5F3EC"/>
                          </a:solidFill>
                          <a:latin typeface="Nimbus Sans"/>
                          <a:ea typeface="Nimbus Sans"/>
                          <a:cs typeface="Nimbus Sans"/>
                        </a:rPr>
                        <a:t>Offer a small</a:t>
                      </a:r>
                    </a:p>
                    <a:p>
                      <a:r>
                        <a:rPr sz="1575" b="0">
                          <a:solidFill>
                            <a:srgbClr val="F5F3EC"/>
                          </a:solidFill>
                          <a:latin typeface="Nimbus Sans"/>
                          <a:ea typeface="Nimbus Sans"/>
                          <a:cs typeface="Nimbus Sans"/>
                        </a:rPr>
                        <a:t>paid review</a:t>
                      </a:r>
                    </a:p>
                  </a:txBody>
                  <a:tcPr marL="91440" marR="91440" marT="45720" marB="45720">
                    <a:solidFill>
                      <a:srgbClr val="101216"/>
                    </a:solidFill>
                  </a:tcPr>
                </a:tc>
              </a:tr>
            </a:tbl>
          </a:graphicData>
        </a:graphic>
      </p:graphicFrame>
      <p:sp>
        <p:nvSpPr>
          <p:cNvPr id="14" name="">
            <a:extLst xmlns:a="http://schemas.openxmlformats.org/drawingml/2006/main">
              <a:ext uri="{FF2B5EF4-FFF2-40B4-BE49-F238E27FC236}">
                <a16:creationId xmlns:a16="http://schemas.microsoft.com/office/drawing/2014/main" id="{46CFE3F5-9121-4B77-A9EB-C06077078E81}"/>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5" name="">
            <a:extLst xmlns:a="http://schemas.openxmlformats.org/drawingml/2006/main">
              <a:ext uri="{FF2B5EF4-FFF2-40B4-BE49-F238E27FC236}">
                <a16:creationId xmlns:a16="http://schemas.microsoft.com/office/drawing/2014/main" id="{074847A7-D1C9-479F-9219-A363B4D899F4}"/>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ONE PERSON, FOUR OPTIONS</a:t>
            </a:r>
          </a:p>
        </p:txBody>
      </p:sp>
      <p:sp>
        <p:nvSpPr>
          <p:cNvPr id="16" name="">
            <a:extLst xmlns:a="http://schemas.openxmlformats.org/drawingml/2006/main">
              <a:ext uri="{FF2B5EF4-FFF2-40B4-BE49-F238E27FC236}">
                <a16:creationId xmlns:a16="http://schemas.microsoft.com/office/drawing/2014/main" id="{D3D3B0E6-5CBF-486F-9999-3602A87E3BBE}"/>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03</a:t>
            </a:r>
          </a:p>
        </p:txBody>
      </p:sp>
      <p:sp>
        <p:nvSpPr>
          <p:cNvPr id="17" name="">
            <a:extLst xmlns:a="http://schemas.openxmlformats.org/drawingml/2006/main">
              <a:ext uri="{FF2B5EF4-FFF2-40B4-BE49-F238E27FC236}">
                <a16:creationId xmlns:a16="http://schemas.microsoft.com/office/drawing/2014/main" id="{08DBF275-8E2E-49CA-A57C-666739775BED}"/>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One person. Four possible directions</a:t>
            </a:r>
          </a:p>
        </p:txBody>
      </p:sp>
      <p:sp>
        <p:nvSpPr>
          <p:cNvPr id="18" name="">
            <a:extLst xmlns:a="http://schemas.openxmlformats.org/drawingml/2006/main">
              <a:ext uri="{FF2B5EF4-FFF2-40B4-BE49-F238E27FC236}">
                <a16:creationId xmlns:a16="http://schemas.microsoft.com/office/drawing/2014/main" id="{4F5AA940-2EF4-48D4-A429-7CFEA68D734A}"/>
              </a:ext>
            </a:extLst>
          </p:cNvPr>
          <p:cNvSpPr>
            <a:spLocks xmlns:a="http://schemas.openxmlformats.org/drawingml/2006/main" noGrp="1"/>
          </p:cNvSpPr>
          <p:nvPr/>
        </p:nvSpPr>
        <p:spPr>
          <a:xfrm xmlns:a="http://schemas.openxmlformats.org/drawingml/2006/main">
            <a:off x="609600" y="2200275"/>
            <a:ext cx="3571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1">
                <a:solidFill>
                  <a:srgbClr val="E4BE58"/>
                </a:solidFill>
                <a:latin typeface="Nimbus Sans"/>
                <a:ea typeface="Nimbus Sans"/>
                <a:cs typeface="Nimbus Sans"/>
              </a:defRPr>
            </a:pPr>
            <a:r>
              <a:rPr sz="2475" b="1">
                <a:solidFill>
                  <a:srgbClr val="E4BE58"/>
                </a:solidFill>
                <a:latin typeface="Nimbus Sans"/>
                <a:ea typeface="Nimbus Sans"/>
                <a:cs typeface="Nimbus Sans"/>
              </a:rPr>
              <a:t>Sam’s experience</a:t>
            </a:r>
          </a:p>
        </p:txBody>
      </p:sp>
      <p:sp>
        <p:nvSpPr>
          <p:cNvPr id="19" name="">
            <a:extLst xmlns:a="http://schemas.openxmlformats.org/drawingml/2006/main">
              <a:ext uri="{FF2B5EF4-FFF2-40B4-BE49-F238E27FC236}">
                <a16:creationId xmlns:a16="http://schemas.microsoft.com/office/drawing/2014/main" id="{A23DDDD8-5D4E-4FC1-BCE8-CFE5B1DDF16D}"/>
              </a:ext>
            </a:extLst>
          </p:cNvPr>
          <p:cNvSpPr>
            <a:spLocks xmlns:a="http://schemas.openxmlformats.org/drawingml/2006/main" noGrp="1"/>
          </p:cNvSpPr>
          <p:nvPr/>
        </p:nvSpPr>
        <p:spPr>
          <a:xfrm xmlns:a="http://schemas.openxmlformats.org/drawingml/2006/main">
            <a:off x="609600" y="2800350"/>
            <a:ext cx="35433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0">
                <a:solidFill>
                  <a:srgbClr val="F5F3EC"/>
                </a:solidFill>
                <a:latin typeface="Nimbus Sans"/>
                <a:ea typeface="Nimbus Sans"/>
                <a:cs typeface="Nimbus Sans"/>
              </a:defRPr>
            </a:pPr>
            <a:r>
              <a:rPr sz="2175" b="0">
                <a:solidFill>
                  <a:srgbClr val="F5F3EC"/>
                </a:solidFill>
                <a:latin typeface="Nimbus Sans"/>
                <a:ea typeface="Nimbus Sans"/>
                <a:cs typeface="Nimbus Sans"/>
              </a:rPr>
              <a:t>Freight operations</a:t>
            </a:r>
          </a:p>
          <a:p xmlns:a="http://schemas.openxmlformats.org/drawingml/2006/main">
            <a:pPr algn="l">
              <a:defRPr sz="2175" b="0">
                <a:solidFill>
                  <a:srgbClr val="F5F3EC"/>
                </a:solidFill>
                <a:latin typeface="Nimbus Sans"/>
                <a:ea typeface="Nimbus Sans"/>
                <a:cs typeface="Nimbus Sans"/>
              </a:defRPr>
            </a:pPr>
            <a:r>
              <a:rPr sz="2175" b="0">
                <a:solidFill>
                  <a:srgbClr val="F5F3EC"/>
                </a:solidFill>
                <a:latin typeface="Nimbus Sans"/>
                <a:ea typeface="Nimbus Sans"/>
                <a:cs typeface="Nimbus Sans"/>
              </a:rPr>
              <a:t>Customer relationships</a:t>
            </a:r>
          </a:p>
          <a:p xmlns:a="http://schemas.openxmlformats.org/drawingml/2006/main">
            <a:pPr algn="l">
              <a:defRPr sz="2175" b="0">
                <a:solidFill>
                  <a:srgbClr val="F5F3EC"/>
                </a:solidFill>
                <a:latin typeface="Nimbus Sans"/>
                <a:ea typeface="Nimbus Sans"/>
                <a:cs typeface="Nimbus Sans"/>
              </a:defRPr>
            </a:pPr>
            <a:r>
              <a:rPr sz="2175" b="0">
                <a:solidFill>
                  <a:srgbClr val="F5F3EC"/>
                </a:solidFill>
                <a:latin typeface="Nimbus Sans"/>
                <a:ea typeface="Nimbus Sans"/>
                <a:cs typeface="Nimbus Sans"/>
              </a:rPr>
              <a:t>Solving workflow problems</a:t>
            </a:r>
          </a:p>
        </p:txBody>
      </p:sp>
      <p:sp>
        <p:nvSpPr>
          <p:cNvPr id="20" name="">
            <a:extLst xmlns:a="http://schemas.openxmlformats.org/drawingml/2006/main">
              <a:ext uri="{FF2B5EF4-FFF2-40B4-BE49-F238E27FC236}">
                <a16:creationId xmlns:a16="http://schemas.microsoft.com/office/drawing/2014/main" id="{213FE163-C6F5-4BBB-8316-47C4E62AEC4F}"/>
              </a:ext>
            </a:extLst>
          </p:cNvPr>
          <p:cNvSpPr>
            <a:spLocks xmlns:a="http://schemas.openxmlformats.org/drawingml/2006/main" noGrp="1"/>
          </p:cNvSpPr>
          <p:nvPr/>
        </p:nvSpPr>
        <p:spPr>
          <a:xfrm xmlns:a="http://schemas.openxmlformats.org/drawingml/2006/main">
            <a:off x="609600" y="4619625"/>
            <a:ext cx="3571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E4BE58"/>
                </a:solidFill>
                <a:latin typeface="Nimbus Sans"/>
                <a:ea typeface="Nimbus Sans"/>
                <a:cs typeface="Nimbus Sans"/>
              </a:defRPr>
            </a:pPr>
            <a:r>
              <a:rPr sz="2025" b="1">
                <a:solidFill>
                  <a:srgbClr val="E4BE58"/>
                </a:solidFill>
                <a:latin typeface="Nimbus Sans"/>
                <a:ea typeface="Nimbus Sans"/>
                <a:cs typeface="Nimbus Sans"/>
              </a:rPr>
              <a:t>His constraint</a:t>
            </a:r>
          </a:p>
        </p:txBody>
      </p:sp>
      <p:sp>
        <p:nvSpPr>
          <p:cNvPr id="21" name="">
            <a:extLst xmlns:a="http://schemas.openxmlformats.org/drawingml/2006/main">
              <a:ext uri="{FF2B5EF4-FFF2-40B4-BE49-F238E27FC236}">
                <a16:creationId xmlns:a16="http://schemas.microsoft.com/office/drawing/2014/main" id="{FE51149E-A768-4817-82A3-47849689AFBC}"/>
              </a:ext>
            </a:extLst>
          </p:cNvPr>
          <p:cNvSpPr>
            <a:spLocks xmlns:a="http://schemas.openxmlformats.org/drawingml/2006/main" noGrp="1"/>
          </p:cNvSpPr>
          <p:nvPr/>
        </p:nvSpPr>
        <p:spPr>
          <a:xfrm xmlns:a="http://schemas.openxmlformats.org/drawingml/2006/main">
            <a:off x="609600" y="5095875"/>
            <a:ext cx="3524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Protect essential income</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while testing a next step.</a:t>
            </a:r>
          </a:p>
        </p:txBody>
      </p:sp>
      <p:sp>
        <p:nvSpPr>
          <p:cNvPr id="22" name="">
            <a:extLst xmlns:a="http://schemas.openxmlformats.org/drawingml/2006/main">
              <a:ext uri="{FF2B5EF4-FFF2-40B4-BE49-F238E27FC236}">
                <a16:creationId xmlns:a16="http://schemas.microsoft.com/office/drawing/2014/main" id="{3FCA87BE-4F5A-45D2-9320-209F6C530A7B}"/>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C2C5C8"/>
                </a:solidFill>
                <a:latin typeface="Nimbus Sans"/>
                <a:ea typeface="Nimbus Sans"/>
                <a:cs typeface="Nimbus Sans"/>
              </a:defRPr>
            </a:pPr>
            <a:r>
              <a:rPr sz="1050" b="0">
                <a:solidFill>
                  <a:srgbClr val="C2C5C8"/>
                </a:solidFill>
                <a:latin typeface="Nimbus Sans"/>
                <a:ea typeface="Nimbus Sans"/>
                <a:cs typeface="Nimbus Sans"/>
              </a:rPr>
              <a:t>Fictional example. Directions and income models are possibilities to investigate, not verified opportunities or earnings forecasts.</a:t>
            </a:r>
          </a:p>
        </p:txBody>
      </p:sp>
    </p:spTree>
    <p:extLst>
      <p:ext uri="{BB962C8B-B14F-4D97-AF65-F5344CB8AC3E}">
        <p14:creationId xmlns:p14="http://schemas.microsoft.com/office/powerpoint/2010/main" val="1426167152"/>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982b91b1a77f4b0c"/>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a7210912233c4fc7"/>
          <a:stretch xmlns:a="http://schemas.openxmlformats.org/drawingml/2006/main"/>
        </p:blipFill>
        <p:spPr>
          <a:xfrm xmlns:a="http://schemas.openxmlformats.org/drawingml/2006/main">
            <a:off x="647700" y="1952625"/>
            <a:ext cx="3381375" cy="4373880"/>
          </a:xfrm>
          <a:prstGeom xmlns:a="http://schemas.openxmlformats.org/drawingml/2006/main" prst="rect">
            <a:avLst/>
          </a:prstGeom>
        </p:spPr>
      </p:pic>
      <p:sp>
        <p:nvSpPr>
          <p:cNvPr id="20" name="">
            <a:extLst xmlns:a="http://schemas.openxmlformats.org/drawingml/2006/main">
              <a:ext uri="{FF2B5EF4-FFF2-40B4-BE49-F238E27FC236}">
                <a16:creationId xmlns:a16="http://schemas.microsoft.com/office/drawing/2014/main" id="{E2B7E1AC-1D1B-497B-B75D-238A19B7427E}"/>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18232B"/>
                </a:solidFill>
                <a:latin typeface="Nimbus Sans"/>
                <a:ea typeface="Nimbus Sans"/>
                <a:cs typeface="Nimbus Sans"/>
              </a:defRPr>
            </a:pPr>
            <a:r>
              <a:rPr sz="1650" b="1">
                <a:solidFill>
                  <a:srgbClr val="18232B"/>
                </a:solidFill>
                <a:latin typeface="Nimbus Sans"/>
                <a:ea typeface="Nimbus Sans"/>
                <a:cs typeface="Nimbus Sans"/>
              </a:rPr>
              <a:t>FourPaths</a:t>
            </a:r>
          </a:p>
        </p:txBody>
      </p:sp>
      <p:sp>
        <p:nvSpPr>
          <p:cNvPr id="21" name="">
            <a:extLst xmlns:a="http://schemas.openxmlformats.org/drawingml/2006/main">
              <a:ext uri="{FF2B5EF4-FFF2-40B4-BE49-F238E27FC236}">
                <a16:creationId xmlns:a16="http://schemas.microsoft.com/office/drawing/2014/main" id="{2F8E96FC-02F9-4E74-8496-1FD4C5C03315}"/>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56626D"/>
                </a:solidFill>
                <a:latin typeface="Nimbus Sans"/>
                <a:ea typeface="Nimbus Sans"/>
                <a:cs typeface="Nimbus Sans"/>
              </a:defRPr>
            </a:pPr>
            <a:r>
              <a:rPr sz="1125" b="0">
                <a:solidFill>
                  <a:srgbClr val="56626D"/>
                </a:solidFill>
                <a:latin typeface="Nimbus Sans"/>
                <a:ea typeface="Nimbus Sans"/>
                <a:cs typeface="Nimbus Sans"/>
              </a:rPr>
              <a:t>THE ACTUAL OUTPUT</a:t>
            </a:r>
          </a:p>
        </p:txBody>
      </p:sp>
      <p:sp>
        <p:nvSpPr>
          <p:cNvPr id="22" name="">
            <a:extLst xmlns:a="http://schemas.openxmlformats.org/drawingml/2006/main">
              <a:ext uri="{FF2B5EF4-FFF2-40B4-BE49-F238E27FC236}">
                <a16:creationId xmlns:a16="http://schemas.microsoft.com/office/drawing/2014/main" id="{D76D31FB-0308-4B3B-A2BF-E31E77C0DD71}"/>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6626D"/>
                </a:solidFill>
                <a:latin typeface="Nimbus Sans"/>
                <a:ea typeface="Nimbus Sans"/>
                <a:cs typeface="Nimbus Sans"/>
              </a:defRPr>
            </a:pPr>
            <a:r>
              <a:rPr sz="1350" b="0">
                <a:solidFill>
                  <a:srgbClr val="56626D"/>
                </a:solidFill>
                <a:latin typeface="Nimbus Sans"/>
                <a:ea typeface="Nimbus Sans"/>
                <a:cs typeface="Nimbus Sans"/>
              </a:rPr>
              <a:t>04</a:t>
            </a:r>
          </a:p>
        </p:txBody>
      </p:sp>
      <p:sp>
        <p:nvSpPr>
          <p:cNvPr id="23" name="">
            <a:extLst xmlns:a="http://schemas.openxmlformats.org/drawingml/2006/main">
              <a:ext uri="{FF2B5EF4-FFF2-40B4-BE49-F238E27FC236}">
                <a16:creationId xmlns:a16="http://schemas.microsoft.com/office/drawing/2014/main" id="{55C87F0B-342B-45C2-81D7-1C9A336A068C}"/>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8232B"/>
                </a:solidFill>
                <a:latin typeface="Nimbus Sans"/>
                <a:ea typeface="Nimbus Sans"/>
                <a:cs typeface="Nimbus Sans"/>
              </a:defRPr>
            </a:pPr>
            <a:r>
              <a:rPr sz="3450" b="1">
                <a:solidFill>
                  <a:srgbClr val="18232B"/>
                </a:solidFill>
                <a:latin typeface="Nimbus Sans"/>
                <a:ea typeface="Nimbus Sans"/>
                <a:cs typeface="Nimbus Sans"/>
              </a:rPr>
              <a:t>A next step you can see and discuss</a:t>
            </a:r>
          </a:p>
        </p:txBody>
      </p:sp>
      <p:sp>
        <p:nvSpPr>
          <p:cNvPr id="24" name="">
            <a:extLst xmlns:a="http://schemas.openxmlformats.org/drawingml/2006/main">
              <a:ext uri="{FF2B5EF4-FFF2-40B4-BE49-F238E27FC236}">
                <a16:creationId xmlns:a16="http://schemas.microsoft.com/office/drawing/2014/main" id="{3B7E7CCD-4B7C-45BF-B73D-8F090CDF0791}"/>
              </a:ext>
            </a:extLst>
          </p:cNvPr>
          <p:cNvSpPr>
            <a:spLocks xmlns:a="http://schemas.openxmlformats.org/drawingml/2006/main" noGrp="1"/>
          </p:cNvSpPr>
          <p:nvPr/>
        </p:nvSpPr>
        <p:spPr>
          <a:xfrm xmlns:a="http://schemas.openxmlformats.org/drawingml/2006/main">
            <a:off x="4648200" y="202882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75" b="1">
                <a:solidFill>
                  <a:srgbClr val="56626D"/>
                </a:solidFill>
                <a:latin typeface="Nimbus Sans"/>
                <a:ea typeface="Nimbus Sans"/>
                <a:cs typeface="Nimbus Sans"/>
              </a:defRPr>
            </a:pPr>
            <a:r>
              <a:rPr sz="2175" b="1">
                <a:solidFill>
                  <a:srgbClr val="56626D"/>
                </a:solidFill>
                <a:latin typeface="Nimbus Sans"/>
                <a:ea typeface="Nimbus Sans"/>
                <a:cs typeface="Nimbus Sans"/>
              </a:rPr>
              <a:t>Sam’s business idea</a:t>
            </a:r>
          </a:p>
        </p:txBody>
      </p:sp>
      <p:sp>
        <p:nvSpPr>
          <p:cNvPr id="25" name="">
            <a:extLst xmlns:a="http://schemas.openxmlformats.org/drawingml/2006/main">
              <a:ext uri="{FF2B5EF4-FFF2-40B4-BE49-F238E27FC236}">
                <a16:creationId xmlns:a16="http://schemas.microsoft.com/office/drawing/2014/main" id="{465644B5-D139-4B8F-BC5F-BB90EAD53D54}"/>
              </a:ext>
            </a:extLst>
          </p:cNvPr>
          <p:cNvSpPr>
            <a:spLocks xmlns:a="http://schemas.openxmlformats.org/drawingml/2006/main" noGrp="1"/>
          </p:cNvSpPr>
          <p:nvPr/>
        </p:nvSpPr>
        <p:spPr>
          <a:xfrm xmlns:a="http://schemas.openxmlformats.org/drawingml/2006/main">
            <a:off x="4648200" y="2505075"/>
            <a:ext cx="68770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18232B"/>
                </a:solidFill>
                <a:latin typeface="Nimbus Sans"/>
                <a:ea typeface="Nimbus Sans"/>
                <a:cs typeface="Nimbus Sans"/>
              </a:defRPr>
            </a:pPr>
            <a:r>
              <a:rPr sz="2550" b="1">
                <a:solidFill>
                  <a:srgbClr val="18232B"/>
                </a:solidFill>
                <a:latin typeface="Nimbus Sans"/>
                <a:ea typeface="Nimbus Sans"/>
                <a:cs typeface="Nimbus Sans"/>
              </a:rPr>
              <a:t>A regional freight visibility service</a:t>
            </a:r>
          </a:p>
        </p:txBody>
      </p:sp>
      <p:sp>
        <p:nvSpPr>
          <p:cNvPr id="26" name="">
            <a:extLst xmlns:a="http://schemas.openxmlformats.org/drawingml/2006/main">
              <a:ext uri="{FF2B5EF4-FFF2-40B4-BE49-F238E27FC236}">
                <a16:creationId xmlns:a16="http://schemas.microsoft.com/office/drawing/2014/main" id="{53B2653B-51CC-46AC-A61D-7772B63E596B}"/>
              </a:ext>
            </a:extLst>
          </p:cNvPr>
          <p:cNvSpPr>
            <a:spLocks xmlns:a="http://schemas.openxmlformats.org/drawingml/2006/main" noGrp="1"/>
          </p:cNvSpPr>
          <p:nvPr/>
        </p:nvSpPr>
        <p:spPr>
          <a:xfrm xmlns:a="http://schemas.openxmlformats.org/drawingml/2006/main">
            <a:off x="4648200" y="3171825"/>
            <a:ext cx="2066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1">
                <a:solidFill>
                  <a:srgbClr val="27657A"/>
                </a:solidFill>
                <a:latin typeface="Nimbus Sans"/>
                <a:ea typeface="Nimbus Sans"/>
                <a:cs typeface="Nimbus Sans"/>
              </a:defRPr>
            </a:pPr>
            <a:r>
              <a:rPr sz="1800" b="1">
                <a:solidFill>
                  <a:srgbClr val="27657A"/>
                </a:solidFill>
                <a:latin typeface="Nimbus Sans"/>
                <a:ea typeface="Nimbus Sans"/>
                <a:cs typeface="Nimbus Sans"/>
              </a:rPr>
              <a:t>Why it could fit</a:t>
            </a:r>
          </a:p>
        </p:txBody>
      </p:sp>
      <p:sp>
        <p:nvSpPr>
          <p:cNvPr id="27" name="">
            <a:extLst xmlns:a="http://schemas.openxmlformats.org/drawingml/2006/main">
              <a:ext uri="{FF2B5EF4-FFF2-40B4-BE49-F238E27FC236}">
                <a16:creationId xmlns:a16="http://schemas.microsoft.com/office/drawing/2014/main" id="{C265CAAC-6A3C-46FD-A6A4-460D4A02A624}"/>
              </a:ext>
            </a:extLst>
          </p:cNvPr>
          <p:cNvSpPr>
            <a:spLocks xmlns:a="http://schemas.openxmlformats.org/drawingml/2006/main" noGrp="1"/>
          </p:cNvSpPr>
          <p:nvPr/>
        </p:nvSpPr>
        <p:spPr>
          <a:xfrm xmlns:a="http://schemas.openxmlformats.org/drawingml/2006/main">
            <a:off x="6934200" y="3171825"/>
            <a:ext cx="457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18232B"/>
                </a:solidFill>
                <a:latin typeface="Nimbus Sans"/>
                <a:ea typeface="Nimbus Sans"/>
                <a:cs typeface="Nimbus Sans"/>
              </a:defRPr>
            </a:pPr>
            <a:r>
              <a:rPr sz="1875" b="0">
                <a:solidFill>
                  <a:srgbClr val="18232B"/>
                </a:solidFill>
                <a:latin typeface="Nimbus Sans"/>
                <a:ea typeface="Nimbus Sans"/>
                <a:cs typeface="Nimbus Sans"/>
              </a:rPr>
              <a:t>Relevant experience and buyer relationships</a:t>
            </a:r>
          </a:p>
        </p:txBody>
      </p:sp>
      <p:sp>
        <p:nvSpPr>
          <p:cNvPr id="28" name="">
            <a:extLst xmlns:a="http://schemas.openxmlformats.org/drawingml/2006/main">
              <a:ext uri="{FF2B5EF4-FFF2-40B4-BE49-F238E27FC236}">
                <a16:creationId xmlns:a16="http://schemas.microsoft.com/office/drawing/2014/main" id="{10DF4B01-B525-4A0C-912D-9BB7EDA61F30}"/>
              </a:ext>
            </a:extLst>
          </p:cNvPr>
          <p:cNvSpPr>
            <a:spLocks xmlns:a="http://schemas.openxmlformats.org/drawingml/2006/main" noGrp="1"/>
          </p:cNvSpPr>
          <p:nvPr/>
        </p:nvSpPr>
        <p:spPr>
          <a:xfrm xmlns:a="http://schemas.openxmlformats.org/drawingml/2006/main">
            <a:off x="4648200" y="3867150"/>
            <a:ext cx="2066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1">
                <a:solidFill>
                  <a:srgbClr val="27657A"/>
                </a:solidFill>
                <a:latin typeface="Nimbus Sans"/>
                <a:ea typeface="Nimbus Sans"/>
                <a:cs typeface="Nimbus Sans"/>
              </a:defRPr>
            </a:pPr>
            <a:r>
              <a:rPr sz="1800" b="1">
                <a:solidFill>
                  <a:srgbClr val="27657A"/>
                </a:solidFill>
                <a:latin typeface="Nimbus Sans"/>
                <a:ea typeface="Nimbus Sans"/>
                <a:cs typeface="Nimbus Sans"/>
              </a:rPr>
              <a:t>How it might earn</a:t>
            </a:r>
          </a:p>
        </p:txBody>
      </p:sp>
      <p:sp>
        <p:nvSpPr>
          <p:cNvPr id="29" name="">
            <a:extLst xmlns:a="http://schemas.openxmlformats.org/drawingml/2006/main">
              <a:ext uri="{FF2B5EF4-FFF2-40B4-BE49-F238E27FC236}">
                <a16:creationId xmlns:a16="http://schemas.microsoft.com/office/drawing/2014/main" id="{0F77E923-0211-4A2B-9824-FC0BC2873339}"/>
              </a:ext>
            </a:extLst>
          </p:cNvPr>
          <p:cNvSpPr>
            <a:spLocks xmlns:a="http://schemas.openxmlformats.org/drawingml/2006/main" noGrp="1"/>
          </p:cNvSpPr>
          <p:nvPr/>
        </p:nvSpPr>
        <p:spPr>
          <a:xfrm xmlns:a="http://schemas.openxmlformats.org/drawingml/2006/main">
            <a:off x="6934200" y="3867150"/>
            <a:ext cx="457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18232B"/>
                </a:solidFill>
                <a:latin typeface="Nimbus Sans"/>
                <a:ea typeface="Nimbus Sans"/>
                <a:cs typeface="Nimbus Sans"/>
              </a:defRPr>
            </a:pPr>
            <a:r>
              <a:rPr sz="1875" b="0">
                <a:solidFill>
                  <a:srgbClr val="18232B"/>
                </a:solidFill>
                <a:latin typeface="Nimbus Sans"/>
                <a:ea typeface="Nimbus Sans"/>
                <a:cs typeface="Nimbus Sans"/>
              </a:rPr>
              <a:t>Service fees, with price and effort to test</a:t>
            </a:r>
          </a:p>
        </p:txBody>
      </p:sp>
      <p:sp>
        <p:nvSpPr>
          <p:cNvPr id="30" name="">
            <a:extLst xmlns:a="http://schemas.openxmlformats.org/drawingml/2006/main">
              <a:ext uri="{FF2B5EF4-FFF2-40B4-BE49-F238E27FC236}">
                <a16:creationId xmlns:a16="http://schemas.microsoft.com/office/drawing/2014/main" id="{26207D4A-A242-4E91-B477-516F7766AE15}"/>
              </a:ext>
            </a:extLst>
          </p:cNvPr>
          <p:cNvSpPr>
            <a:spLocks xmlns:a="http://schemas.openxmlformats.org/drawingml/2006/main" noGrp="1"/>
          </p:cNvSpPr>
          <p:nvPr/>
        </p:nvSpPr>
        <p:spPr>
          <a:xfrm xmlns:a="http://schemas.openxmlformats.org/drawingml/2006/main">
            <a:off x="4648200" y="4562475"/>
            <a:ext cx="20669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00" b="1">
                <a:solidFill>
                  <a:srgbClr val="27657A"/>
                </a:solidFill>
                <a:latin typeface="Nimbus Sans"/>
                <a:ea typeface="Nimbus Sans"/>
                <a:cs typeface="Nimbus Sans"/>
              </a:defRPr>
            </a:pPr>
            <a:r>
              <a:rPr sz="1800" b="1">
                <a:solidFill>
                  <a:srgbClr val="27657A"/>
                </a:solidFill>
                <a:latin typeface="Nimbus Sans"/>
                <a:ea typeface="Nimbus Sans"/>
                <a:cs typeface="Nimbus Sans"/>
              </a:rPr>
              <a:t>What needs proof</a:t>
            </a:r>
          </a:p>
        </p:txBody>
      </p:sp>
      <p:sp>
        <p:nvSpPr>
          <p:cNvPr id="31" name="">
            <a:extLst xmlns:a="http://schemas.openxmlformats.org/drawingml/2006/main">
              <a:ext uri="{FF2B5EF4-FFF2-40B4-BE49-F238E27FC236}">
                <a16:creationId xmlns:a16="http://schemas.microsoft.com/office/drawing/2014/main" id="{43740DAE-978B-4C4E-9B86-3068CB5290E8}"/>
              </a:ext>
            </a:extLst>
          </p:cNvPr>
          <p:cNvSpPr>
            <a:spLocks xmlns:a="http://schemas.openxmlformats.org/drawingml/2006/main" noGrp="1"/>
          </p:cNvSpPr>
          <p:nvPr/>
        </p:nvSpPr>
        <p:spPr>
          <a:xfrm xmlns:a="http://schemas.openxmlformats.org/drawingml/2006/main">
            <a:off x="6934200" y="4562475"/>
            <a:ext cx="4572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18232B"/>
                </a:solidFill>
                <a:latin typeface="Nimbus Sans"/>
                <a:ea typeface="Nimbus Sans"/>
                <a:cs typeface="Nimbus Sans"/>
              </a:defRPr>
            </a:pPr>
            <a:r>
              <a:rPr sz="1875" b="0">
                <a:solidFill>
                  <a:srgbClr val="18232B"/>
                </a:solidFill>
                <a:latin typeface="Nimbus Sans"/>
                <a:ea typeface="Nimbus Sans"/>
                <a:cs typeface="Nimbus Sans"/>
              </a:rPr>
              <a:t>Demand, alternatives, costs and delivery time</a:t>
            </a:r>
          </a:p>
        </p:txBody>
      </p:sp>
      <p:sp>
        <p:nvSpPr>
          <p:cNvPr id="32" name="">
            <a:extLst xmlns:a="http://schemas.openxmlformats.org/drawingml/2006/main">
              <a:ext uri="{FF2B5EF4-FFF2-40B4-BE49-F238E27FC236}">
                <a16:creationId xmlns:a16="http://schemas.microsoft.com/office/drawing/2014/main" id="{75A30F5A-7523-4B73-8F2B-65D339F618F4}"/>
              </a:ext>
            </a:extLst>
          </p:cNvPr>
          <p:cNvSpPr>
            <a:spLocks xmlns:a="http://schemas.openxmlformats.org/drawingml/2006/main" noGrp="1"/>
          </p:cNvSpPr>
          <p:nvPr/>
        </p:nvSpPr>
        <p:spPr>
          <a:xfrm xmlns:a="http://schemas.openxmlformats.org/drawingml/2006/main">
            <a:off x="4648200" y="5305425"/>
            <a:ext cx="68770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1">
                <a:solidFill>
                  <a:srgbClr val="27657A"/>
                </a:solidFill>
                <a:latin typeface="Nimbus Sans"/>
                <a:ea typeface="Nimbus Sans"/>
                <a:cs typeface="Nimbus Sans"/>
              </a:defRPr>
            </a:pPr>
            <a:r>
              <a:rPr sz="2025" b="1">
                <a:solidFill>
                  <a:srgbClr val="27657A"/>
                </a:solidFill>
                <a:latin typeface="Nimbus Sans"/>
                <a:ea typeface="Nimbus Sans"/>
                <a:cs typeface="Nimbus Sans"/>
              </a:rPr>
              <a:t>Three proposed next actions</a:t>
            </a:r>
          </a:p>
        </p:txBody>
      </p:sp>
      <p:sp>
        <p:nvSpPr>
          <p:cNvPr id="33" name="">
            <a:extLst xmlns:a="http://schemas.openxmlformats.org/drawingml/2006/main">
              <a:ext uri="{FF2B5EF4-FFF2-40B4-BE49-F238E27FC236}">
                <a16:creationId xmlns:a16="http://schemas.microsoft.com/office/drawing/2014/main" id="{0BB62087-3E82-44B1-9755-99400075139A}"/>
              </a:ext>
            </a:extLst>
          </p:cNvPr>
          <p:cNvSpPr>
            <a:spLocks xmlns:a="http://schemas.openxmlformats.org/drawingml/2006/main" noGrp="1"/>
          </p:cNvSpPr>
          <p:nvPr/>
        </p:nvSpPr>
        <p:spPr>
          <a:xfrm xmlns:a="http://schemas.openxmlformats.org/drawingml/2006/main">
            <a:off x="4648200" y="5762625"/>
            <a:ext cx="69342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0">
                <a:solidFill>
                  <a:srgbClr val="18232B"/>
                </a:solidFill>
                <a:latin typeface="Nimbus Sans"/>
                <a:ea typeface="Nimbus Sans"/>
                <a:cs typeface="Nimbus Sans"/>
              </a:defRPr>
            </a:pPr>
            <a:r>
              <a:rPr sz="1500" b="0">
                <a:solidFill>
                  <a:srgbClr val="18232B"/>
                </a:solidFill>
                <a:latin typeface="Nimbus Sans"/>
                <a:ea typeface="Nimbus Sans"/>
                <a:cs typeface="Nimbus Sans"/>
              </a:rPr>
              <a:t>1  Interview five shipper contacts</a:t>
            </a:r>
          </a:p>
          <a:p xmlns:a="http://schemas.openxmlformats.org/drawingml/2006/main">
            <a:pPr algn="l">
              <a:defRPr sz="1500" b="0">
                <a:solidFill>
                  <a:srgbClr val="18232B"/>
                </a:solidFill>
                <a:latin typeface="Nimbus Sans"/>
                <a:ea typeface="Nimbus Sans"/>
                <a:cs typeface="Nimbus Sans"/>
              </a:defRPr>
            </a:pPr>
            <a:r>
              <a:rPr sz="1500" b="0">
                <a:solidFill>
                  <a:srgbClr val="18232B"/>
                </a:solidFill>
                <a:latin typeface="Nimbus Sans"/>
                <a:ea typeface="Nimbus Sans"/>
                <a:cs typeface="Nimbus Sans"/>
              </a:rPr>
              <a:t>2  Check willingness to pay and delivery effort</a:t>
            </a:r>
          </a:p>
          <a:p xmlns:a="http://schemas.openxmlformats.org/drawingml/2006/main">
            <a:pPr algn="l">
              <a:defRPr sz="1500" b="0">
                <a:solidFill>
                  <a:srgbClr val="18232B"/>
                </a:solidFill>
                <a:latin typeface="Nimbus Sans"/>
                <a:ea typeface="Nimbus Sans"/>
                <a:cs typeface="Nimbus Sans"/>
              </a:defRPr>
            </a:pPr>
            <a:r>
              <a:rPr sz="1500" b="0">
                <a:solidFill>
                  <a:srgbClr val="18232B"/>
                </a:solidFill>
                <a:latin typeface="Nimbus Sans"/>
                <a:ea typeface="Nimbus Sans"/>
                <a:cs typeface="Nimbus Sans"/>
              </a:rPr>
              <a:t>3  Test a small manual pilot before building software</a:t>
            </a:r>
          </a:p>
        </p:txBody>
      </p:sp>
      <p:sp>
        <p:nvSpPr>
          <p:cNvPr id="34" name="">
            <a:extLst xmlns:a="http://schemas.openxmlformats.org/drawingml/2006/main">
              <a:ext uri="{FF2B5EF4-FFF2-40B4-BE49-F238E27FC236}">
                <a16:creationId xmlns:a16="http://schemas.microsoft.com/office/drawing/2014/main" id="{CDCB77B9-377A-41F4-91A0-111889828357}"/>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56626D"/>
                </a:solidFill>
                <a:latin typeface="Nimbus Sans"/>
                <a:ea typeface="Nimbus Sans"/>
                <a:cs typeface="Nimbus Sans"/>
              </a:defRPr>
            </a:pPr>
            <a:r>
              <a:rPr sz="1050" b="0">
                <a:solidFill>
                  <a:srgbClr val="56626D"/>
                </a:solidFill>
                <a:latin typeface="Nimbus Sans"/>
                <a:ea typeface="Nimbus Sans"/>
                <a:cs typeface="Nimbus Sans"/>
              </a:rPr>
              <a:t>Original POLIS sample, page 1 of 3. Sam is fictional. Summary and proposed actions draw on the full sample and advisor review.</a:t>
            </a:r>
          </a:p>
        </p:txBody>
      </p:sp>
    </p:spTree>
    <p:extLst>
      <p:ext uri="{BB962C8B-B14F-4D97-AF65-F5344CB8AC3E}">
        <p14:creationId xmlns:p14="http://schemas.microsoft.com/office/powerpoint/2010/main" val="1248264640"/>
      </p:ext>
    </p:extLst>
  </p:cSld>
</p:sld>
</file>

<file path=ppt/slides/slide5.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9439f38d1be84950"/>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56F3EA91-08F1-43DB-AE85-BA264761F09A}"/>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6" name="">
            <a:extLst xmlns:a="http://schemas.openxmlformats.org/drawingml/2006/main">
              <a:ext uri="{FF2B5EF4-FFF2-40B4-BE49-F238E27FC236}">
                <a16:creationId xmlns:a16="http://schemas.microsoft.com/office/drawing/2014/main" id="{809A21A4-1141-4823-B73A-F3D6483B81F6}"/>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THE PROCESS</a:t>
            </a:r>
          </a:p>
        </p:txBody>
      </p:sp>
      <p:sp>
        <p:nvSpPr>
          <p:cNvPr id="17" name="">
            <a:extLst xmlns:a="http://schemas.openxmlformats.org/drawingml/2006/main">
              <a:ext uri="{FF2B5EF4-FFF2-40B4-BE49-F238E27FC236}">
                <a16:creationId xmlns:a16="http://schemas.microsoft.com/office/drawing/2014/main" id="{9113C30C-F8C4-4681-9314-7EC49E70883F}"/>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05</a:t>
            </a:r>
          </a:p>
        </p:txBody>
      </p:sp>
      <p:sp>
        <p:nvSpPr>
          <p:cNvPr id="18" name="">
            <a:extLst xmlns:a="http://schemas.openxmlformats.org/drawingml/2006/main">
              <a:ext uri="{FF2B5EF4-FFF2-40B4-BE49-F238E27FC236}">
                <a16:creationId xmlns:a16="http://schemas.microsoft.com/office/drawing/2014/main" id="{CF6994C1-BCCC-4BF2-A5DA-3B1EC4AA07BA}"/>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A guided process for a real decision</a:t>
            </a:r>
          </a:p>
        </p:txBody>
      </p:sp>
      <p:sp>
        <p:nvSpPr>
          <p:cNvPr id="19" name="">
            <a:extLst xmlns:a="http://schemas.openxmlformats.org/drawingml/2006/main">
              <a:ext uri="{FF2B5EF4-FFF2-40B4-BE49-F238E27FC236}">
                <a16:creationId xmlns:a16="http://schemas.microsoft.com/office/drawing/2014/main" id="{86B93D7E-6C45-4C7D-9B86-C5B8476CD13E}"/>
              </a:ext>
            </a:extLst>
          </p:cNvPr>
          <p:cNvSpPr>
            <a:spLocks xmlns:a="http://schemas.openxmlformats.org/drawingml/2006/main" noGrp="1"/>
          </p:cNvSpPr>
          <p:nvPr/>
        </p:nvSpPr>
        <p:spPr>
          <a:xfrm xmlns:a="http://schemas.openxmlformats.org/drawingml/2006/main">
            <a:off x="609600" y="2305050"/>
            <a:ext cx="22383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350" b="1">
                <a:solidFill>
                  <a:srgbClr val="E4BE58"/>
                </a:solidFill>
                <a:latin typeface="Nimbus Sans"/>
                <a:ea typeface="Nimbus Sans"/>
                <a:cs typeface="Nimbus Sans"/>
              </a:defRPr>
            </a:pPr>
            <a:r>
              <a:rPr sz="4350" b="1">
                <a:solidFill>
                  <a:srgbClr val="E4BE58"/>
                </a:solidFill>
                <a:latin typeface="Nimbus Sans"/>
                <a:ea typeface="Nimbus Sans"/>
                <a:cs typeface="Nimbus Sans"/>
              </a:rPr>
              <a:t>01</a:t>
            </a:r>
          </a:p>
        </p:txBody>
      </p:sp>
      <p:sp>
        <p:nvSpPr>
          <p:cNvPr id="20" name="">
            <a:extLst xmlns:a="http://schemas.openxmlformats.org/drawingml/2006/main">
              <a:ext uri="{FF2B5EF4-FFF2-40B4-BE49-F238E27FC236}">
                <a16:creationId xmlns:a16="http://schemas.microsoft.com/office/drawing/2014/main" id="{157EFEFC-A23D-4852-98AA-8AAFC3EC379A}"/>
              </a:ext>
            </a:extLst>
          </p:cNvPr>
          <p:cNvSpPr>
            <a:spLocks xmlns:a="http://schemas.openxmlformats.org/drawingml/2006/main" noGrp="1"/>
          </p:cNvSpPr>
          <p:nvPr/>
        </p:nvSpPr>
        <p:spPr>
          <a:xfrm xmlns:a="http://schemas.openxmlformats.org/drawingml/2006/main">
            <a:off x="609600" y="3248025"/>
            <a:ext cx="238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F5F3EC"/>
                </a:solidFill>
                <a:latin typeface="Nimbus Sans"/>
                <a:ea typeface="Nimbus Sans"/>
                <a:cs typeface="Nimbus Sans"/>
              </a:defRPr>
            </a:pPr>
            <a:r>
              <a:rPr sz="2100" b="1">
                <a:solidFill>
                  <a:srgbClr val="F5F3EC"/>
                </a:solidFill>
                <a:latin typeface="Nimbus Sans"/>
                <a:ea typeface="Nimbus Sans"/>
                <a:cs typeface="Nimbus Sans"/>
              </a:rPr>
              <a:t>Your situation</a:t>
            </a:r>
          </a:p>
        </p:txBody>
      </p:sp>
      <p:sp>
        <p:nvSpPr>
          <p:cNvPr id="21" name="">
            <a:extLst xmlns:a="http://schemas.openxmlformats.org/drawingml/2006/main">
              <a:ext uri="{FF2B5EF4-FFF2-40B4-BE49-F238E27FC236}">
                <a16:creationId xmlns:a16="http://schemas.microsoft.com/office/drawing/2014/main" id="{F22863CA-2CE0-49E4-B5C9-717442A38D04}"/>
              </a:ext>
            </a:extLst>
          </p:cNvPr>
          <p:cNvSpPr>
            <a:spLocks xmlns:a="http://schemas.openxmlformats.org/drawingml/2006/main" noGrp="1"/>
          </p:cNvSpPr>
          <p:nvPr/>
        </p:nvSpPr>
        <p:spPr>
          <a:xfrm xmlns:a="http://schemas.openxmlformats.org/drawingml/2006/main">
            <a:off x="609600" y="4000500"/>
            <a:ext cx="2419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Experience, goals,</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income needs and</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practical constraints</a:t>
            </a:r>
          </a:p>
        </p:txBody>
      </p:sp>
      <p:sp>
        <p:nvSpPr>
          <p:cNvPr id="22" name="">
            <a:extLst xmlns:a="http://schemas.openxmlformats.org/drawingml/2006/main">
              <a:ext uri="{FF2B5EF4-FFF2-40B4-BE49-F238E27FC236}">
                <a16:creationId xmlns:a16="http://schemas.microsoft.com/office/drawing/2014/main" id="{6A3A83DA-09B0-493C-B7B2-9E5C0F621F93}"/>
              </a:ext>
            </a:extLst>
          </p:cNvPr>
          <p:cNvSpPr>
            <a:spLocks xmlns:a="http://schemas.openxmlformats.org/drawingml/2006/main" noGrp="1"/>
          </p:cNvSpPr>
          <p:nvPr/>
        </p:nvSpPr>
        <p:spPr>
          <a:xfrm xmlns:a="http://schemas.openxmlformats.org/drawingml/2006/main">
            <a:off x="3457575" y="2305050"/>
            <a:ext cx="22383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350" b="1">
                <a:solidFill>
                  <a:srgbClr val="E4BE58"/>
                </a:solidFill>
                <a:latin typeface="Nimbus Sans"/>
                <a:ea typeface="Nimbus Sans"/>
                <a:cs typeface="Nimbus Sans"/>
              </a:defRPr>
            </a:pPr>
            <a:r>
              <a:rPr sz="4350" b="1">
                <a:solidFill>
                  <a:srgbClr val="E4BE58"/>
                </a:solidFill>
                <a:latin typeface="Nimbus Sans"/>
                <a:ea typeface="Nimbus Sans"/>
                <a:cs typeface="Nimbus Sans"/>
              </a:rPr>
              <a:t>02</a:t>
            </a:r>
          </a:p>
        </p:txBody>
      </p:sp>
      <p:sp>
        <p:nvSpPr>
          <p:cNvPr id="23" name="">
            <a:extLst xmlns:a="http://schemas.openxmlformats.org/drawingml/2006/main">
              <a:ext uri="{FF2B5EF4-FFF2-40B4-BE49-F238E27FC236}">
                <a16:creationId xmlns:a16="http://schemas.microsoft.com/office/drawing/2014/main" id="{EADBBD1D-3DE7-45B8-B86D-98A2D132E02E}"/>
              </a:ext>
            </a:extLst>
          </p:cNvPr>
          <p:cNvSpPr>
            <a:spLocks xmlns:a="http://schemas.openxmlformats.org/drawingml/2006/main" noGrp="1"/>
          </p:cNvSpPr>
          <p:nvPr/>
        </p:nvSpPr>
        <p:spPr>
          <a:xfrm xmlns:a="http://schemas.openxmlformats.org/drawingml/2006/main">
            <a:off x="3457575" y="3248025"/>
            <a:ext cx="238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F5F3EC"/>
                </a:solidFill>
                <a:latin typeface="Nimbus Sans"/>
                <a:ea typeface="Nimbus Sans"/>
                <a:cs typeface="Nimbus Sans"/>
              </a:defRPr>
            </a:pPr>
            <a:r>
              <a:rPr sz="2100" b="1">
                <a:solidFill>
                  <a:srgbClr val="F5F3EC"/>
                </a:solidFill>
                <a:latin typeface="Nimbus Sans"/>
                <a:ea typeface="Nimbus Sans"/>
                <a:cs typeface="Nimbus Sans"/>
              </a:rPr>
              <a:t>A chosen Path</a:t>
            </a:r>
          </a:p>
        </p:txBody>
      </p:sp>
      <p:sp>
        <p:nvSpPr>
          <p:cNvPr id="24" name="">
            <a:extLst xmlns:a="http://schemas.openxmlformats.org/drawingml/2006/main">
              <a:ext uri="{FF2B5EF4-FFF2-40B4-BE49-F238E27FC236}">
                <a16:creationId xmlns:a16="http://schemas.microsoft.com/office/drawing/2014/main" id="{705CE512-BBC8-45DA-92BC-D5A14B86141C}"/>
              </a:ext>
            </a:extLst>
          </p:cNvPr>
          <p:cNvSpPr>
            <a:spLocks xmlns:a="http://schemas.openxmlformats.org/drawingml/2006/main" noGrp="1"/>
          </p:cNvSpPr>
          <p:nvPr/>
        </p:nvSpPr>
        <p:spPr>
          <a:xfrm xmlns:a="http://schemas.openxmlformats.org/drawingml/2006/main">
            <a:off x="3457575" y="4000500"/>
            <a:ext cx="2419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Questions that fit</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the decision you</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want to examine</a:t>
            </a:r>
          </a:p>
        </p:txBody>
      </p:sp>
      <p:sp>
        <p:nvSpPr>
          <p:cNvPr id="25" name="">
            <a:extLst xmlns:a="http://schemas.openxmlformats.org/drawingml/2006/main">
              <a:ext uri="{FF2B5EF4-FFF2-40B4-BE49-F238E27FC236}">
                <a16:creationId xmlns:a16="http://schemas.microsoft.com/office/drawing/2014/main" id="{25DAC409-6F34-4E66-A610-61156A6DB46C}"/>
              </a:ext>
            </a:extLst>
          </p:cNvPr>
          <p:cNvSpPr>
            <a:spLocks xmlns:a="http://schemas.openxmlformats.org/drawingml/2006/main" noGrp="1"/>
          </p:cNvSpPr>
          <p:nvPr/>
        </p:nvSpPr>
        <p:spPr>
          <a:xfrm xmlns:a="http://schemas.openxmlformats.org/drawingml/2006/main">
            <a:off x="6305550" y="2305050"/>
            <a:ext cx="22383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350" b="1">
                <a:solidFill>
                  <a:srgbClr val="E4BE58"/>
                </a:solidFill>
                <a:latin typeface="Nimbus Sans"/>
                <a:ea typeface="Nimbus Sans"/>
                <a:cs typeface="Nimbus Sans"/>
              </a:defRPr>
            </a:pPr>
            <a:r>
              <a:rPr sz="4350" b="1">
                <a:solidFill>
                  <a:srgbClr val="E4BE58"/>
                </a:solidFill>
                <a:latin typeface="Nimbus Sans"/>
                <a:ea typeface="Nimbus Sans"/>
                <a:cs typeface="Nimbus Sans"/>
              </a:rPr>
              <a:t>03</a:t>
            </a:r>
          </a:p>
        </p:txBody>
      </p:sp>
      <p:sp>
        <p:nvSpPr>
          <p:cNvPr id="26" name="">
            <a:extLst xmlns:a="http://schemas.openxmlformats.org/drawingml/2006/main">
              <a:ext uri="{FF2B5EF4-FFF2-40B4-BE49-F238E27FC236}">
                <a16:creationId xmlns:a16="http://schemas.microsoft.com/office/drawing/2014/main" id="{44CD618A-C6D5-43F4-ABDA-F3002BA5DD8A}"/>
              </a:ext>
            </a:extLst>
          </p:cNvPr>
          <p:cNvSpPr>
            <a:spLocks xmlns:a="http://schemas.openxmlformats.org/drawingml/2006/main" noGrp="1"/>
          </p:cNvSpPr>
          <p:nvPr/>
        </p:nvSpPr>
        <p:spPr>
          <a:xfrm xmlns:a="http://schemas.openxmlformats.org/drawingml/2006/main">
            <a:off x="6305550" y="3248025"/>
            <a:ext cx="238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F5F3EC"/>
                </a:solidFill>
                <a:latin typeface="Nimbus Sans"/>
                <a:ea typeface="Nimbus Sans"/>
                <a:cs typeface="Nimbus Sans"/>
              </a:defRPr>
            </a:pPr>
            <a:r>
              <a:rPr sz="2100" b="1">
                <a:solidFill>
                  <a:srgbClr val="F5F3EC"/>
                </a:solidFill>
                <a:latin typeface="Nimbus Sans"/>
                <a:ea typeface="Nimbus Sans"/>
                <a:cs typeface="Nimbus Sans"/>
              </a:rPr>
              <a:t>Your written brief</a:t>
            </a:r>
          </a:p>
        </p:txBody>
      </p:sp>
      <p:sp>
        <p:nvSpPr>
          <p:cNvPr id="27" name="">
            <a:extLst xmlns:a="http://schemas.openxmlformats.org/drawingml/2006/main">
              <a:ext uri="{FF2B5EF4-FFF2-40B4-BE49-F238E27FC236}">
                <a16:creationId xmlns:a16="http://schemas.microsoft.com/office/drawing/2014/main" id="{9958CC5B-B5AC-4CFA-ACEE-EDCFA8E93F9B}"/>
              </a:ext>
            </a:extLst>
          </p:cNvPr>
          <p:cNvSpPr>
            <a:spLocks xmlns:a="http://schemas.openxmlformats.org/drawingml/2006/main" noGrp="1"/>
          </p:cNvSpPr>
          <p:nvPr/>
        </p:nvSpPr>
        <p:spPr>
          <a:xfrm xmlns:a="http://schemas.openxmlformats.org/drawingml/2006/main">
            <a:off x="6305550" y="4000500"/>
            <a:ext cx="2419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A direction, reasons,</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risks and actions</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to review</a:t>
            </a:r>
          </a:p>
        </p:txBody>
      </p:sp>
      <p:sp>
        <p:nvSpPr>
          <p:cNvPr id="28" name="">
            <a:extLst xmlns:a="http://schemas.openxmlformats.org/drawingml/2006/main">
              <a:ext uri="{FF2B5EF4-FFF2-40B4-BE49-F238E27FC236}">
                <a16:creationId xmlns:a16="http://schemas.microsoft.com/office/drawing/2014/main" id="{A8FDBC60-191D-49E3-B568-E6739B80686E}"/>
              </a:ext>
            </a:extLst>
          </p:cNvPr>
          <p:cNvSpPr>
            <a:spLocks xmlns:a="http://schemas.openxmlformats.org/drawingml/2006/main" noGrp="1"/>
          </p:cNvSpPr>
          <p:nvPr/>
        </p:nvSpPr>
        <p:spPr>
          <a:xfrm xmlns:a="http://schemas.openxmlformats.org/drawingml/2006/main">
            <a:off x="9153525" y="2305050"/>
            <a:ext cx="2238375"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350" b="1">
                <a:solidFill>
                  <a:srgbClr val="E4BE58"/>
                </a:solidFill>
                <a:latin typeface="Nimbus Sans"/>
                <a:ea typeface="Nimbus Sans"/>
                <a:cs typeface="Nimbus Sans"/>
              </a:defRPr>
            </a:pPr>
            <a:r>
              <a:rPr sz="4350" b="1">
                <a:solidFill>
                  <a:srgbClr val="E4BE58"/>
                </a:solidFill>
                <a:latin typeface="Nimbus Sans"/>
                <a:ea typeface="Nimbus Sans"/>
                <a:cs typeface="Nimbus Sans"/>
              </a:rPr>
              <a:t>04</a:t>
            </a:r>
          </a:p>
        </p:txBody>
      </p:sp>
      <p:sp>
        <p:nvSpPr>
          <p:cNvPr id="29" name="">
            <a:extLst xmlns:a="http://schemas.openxmlformats.org/drawingml/2006/main">
              <a:ext uri="{FF2B5EF4-FFF2-40B4-BE49-F238E27FC236}">
                <a16:creationId xmlns:a16="http://schemas.microsoft.com/office/drawing/2014/main" id="{0D699F12-08F3-40F5-A01A-C69C80AEAC06}"/>
              </a:ext>
            </a:extLst>
          </p:cNvPr>
          <p:cNvSpPr>
            <a:spLocks xmlns:a="http://schemas.openxmlformats.org/drawingml/2006/main" noGrp="1"/>
          </p:cNvSpPr>
          <p:nvPr/>
        </p:nvSpPr>
        <p:spPr>
          <a:xfrm xmlns:a="http://schemas.openxmlformats.org/drawingml/2006/main">
            <a:off x="9153525" y="3248025"/>
            <a:ext cx="2381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F5F3EC"/>
                </a:solidFill>
                <a:latin typeface="Nimbus Sans"/>
                <a:ea typeface="Nimbus Sans"/>
                <a:cs typeface="Nimbus Sans"/>
              </a:defRPr>
            </a:pPr>
            <a:r>
              <a:rPr sz="2100" b="1">
                <a:solidFill>
                  <a:srgbClr val="F5F3EC"/>
                </a:solidFill>
                <a:latin typeface="Nimbus Sans"/>
                <a:ea typeface="Nimbus Sans"/>
                <a:cs typeface="Nimbus Sans"/>
              </a:rPr>
              <a:t>A first test</a:t>
            </a:r>
          </a:p>
        </p:txBody>
      </p:sp>
      <p:sp>
        <p:nvSpPr>
          <p:cNvPr id="30" name="">
            <a:extLst xmlns:a="http://schemas.openxmlformats.org/drawingml/2006/main">
              <a:ext uri="{FF2B5EF4-FFF2-40B4-BE49-F238E27FC236}">
                <a16:creationId xmlns:a16="http://schemas.microsoft.com/office/drawing/2014/main" id="{A40F417D-9620-4E3C-86E8-7928AA1BCDBD}"/>
              </a:ext>
            </a:extLst>
          </p:cNvPr>
          <p:cNvSpPr>
            <a:spLocks xmlns:a="http://schemas.openxmlformats.org/drawingml/2006/main" noGrp="1"/>
          </p:cNvSpPr>
          <p:nvPr/>
        </p:nvSpPr>
        <p:spPr>
          <a:xfrm xmlns:a="http://schemas.openxmlformats.org/drawingml/2006/main">
            <a:off x="9153525" y="4000500"/>
            <a:ext cx="24193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A real conversation</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or small experiment</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with your advisor’s help</a:t>
            </a:r>
          </a:p>
        </p:txBody>
      </p:sp>
      <p:sp>
        <p:nvSpPr>
          <p:cNvPr id="31" name="">
            <a:extLst xmlns:a="http://schemas.openxmlformats.org/drawingml/2006/main">
              <a:ext uri="{FF2B5EF4-FFF2-40B4-BE49-F238E27FC236}">
                <a16:creationId xmlns:a16="http://schemas.microsoft.com/office/drawing/2014/main" id="{D50D8CB9-7883-4194-9BB2-EEC4B14EE542}"/>
              </a:ext>
            </a:extLst>
          </p:cNvPr>
          <p:cNvSpPr>
            <a:spLocks xmlns:a="http://schemas.openxmlformats.org/drawingml/2006/main" noGrp="1"/>
          </p:cNvSpPr>
          <p:nvPr/>
        </p:nvSpPr>
        <p:spPr>
          <a:xfrm xmlns:a="http://schemas.openxmlformats.org/drawingml/2006/main">
            <a:off x="609600" y="5867400"/>
            <a:ext cx="1085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E4BE58"/>
                </a:solidFill>
                <a:latin typeface="Nimbus Sans"/>
                <a:ea typeface="Nimbus Sans"/>
                <a:cs typeface="Nimbus Sans"/>
              </a:defRPr>
            </a:pPr>
            <a:r>
              <a:rPr sz="2325" b="1">
                <a:solidFill>
                  <a:srgbClr val="E4BE58"/>
                </a:solidFill>
                <a:latin typeface="Nimbus Sans"/>
                <a:ea typeface="Nimbus Sans"/>
                <a:cs typeface="Nimbus Sans"/>
              </a:rPr>
              <a:t>The next step produces evidence you can use.</a:t>
            </a:r>
          </a:p>
        </p:txBody>
      </p:sp>
    </p:spTree>
    <p:extLst>
      <p:ext uri="{BB962C8B-B14F-4D97-AF65-F5344CB8AC3E}">
        <p14:creationId xmlns:p14="http://schemas.microsoft.com/office/powerpoint/2010/main" val="1674610930"/>
      </p:ext>
    </p:extLst>
  </p:cSld>
</p:sld>
</file>

<file path=ppt/slides/slide6.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d4f49f6a6d904b17"/>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5af63a7cab434bd4"/>
          <a:stretch xmlns:a="http://schemas.openxmlformats.org/drawingml/2006/main"/>
        </p:blipFill>
        <p:spPr>
          <a:xfrm xmlns:a="http://schemas.openxmlformats.org/drawingml/2006/main">
            <a:off x="1482725" y="1971675"/>
            <a:ext cx="3454400" cy="1943100"/>
          </a:xfrm>
          <a:prstGeom xmlns:a="http://schemas.openxmlformats.org/drawingml/2006/main" prst="rect">
            <a:avLst/>
          </a:prstGeom>
        </p:spPr>
      </p:pic>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5c14c559258441ed"/>
          <a:stretch xmlns:a="http://schemas.openxmlformats.org/drawingml/2006/main"/>
        </p:blipFill>
        <p:spPr>
          <a:xfrm xmlns:a="http://schemas.openxmlformats.org/drawingml/2006/main">
            <a:off x="7273925" y="1971675"/>
            <a:ext cx="3454400" cy="19431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9FB212CD-09B6-43F3-83F8-168E1944E89A}"/>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22" name="">
            <a:extLst xmlns:a="http://schemas.openxmlformats.org/drawingml/2006/main">
              <a:ext uri="{FF2B5EF4-FFF2-40B4-BE49-F238E27FC236}">
                <a16:creationId xmlns:a16="http://schemas.microsoft.com/office/drawing/2014/main" id="{170CA5C9-AB29-4185-8DAB-0ED2C1CA8B4A}"/>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CAREER AND BUSINESS</a:t>
            </a:r>
          </a:p>
        </p:txBody>
      </p:sp>
      <p:sp>
        <p:nvSpPr>
          <p:cNvPr id="23" name="">
            <a:extLst xmlns:a="http://schemas.openxmlformats.org/drawingml/2006/main">
              <a:ext uri="{FF2B5EF4-FFF2-40B4-BE49-F238E27FC236}">
                <a16:creationId xmlns:a16="http://schemas.microsoft.com/office/drawing/2014/main" id="{EB38DBCA-F8A8-48B3-B218-4393BFA38FBA}"/>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06</a:t>
            </a:r>
          </a:p>
        </p:txBody>
      </p:sp>
      <p:sp>
        <p:nvSpPr>
          <p:cNvPr id="24" name="">
            <a:extLst xmlns:a="http://schemas.openxmlformats.org/drawingml/2006/main">
              <a:ext uri="{FF2B5EF4-FFF2-40B4-BE49-F238E27FC236}">
                <a16:creationId xmlns:a16="http://schemas.microsoft.com/office/drawing/2014/main" id="{1D0FC29A-20BD-4288-BE2D-ACDAE11582C1}"/>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A career move. A business worth building</a:t>
            </a:r>
          </a:p>
        </p:txBody>
      </p:sp>
      <p:sp>
        <p:nvSpPr>
          <p:cNvPr id="25" name="">
            <a:extLst xmlns:a="http://schemas.openxmlformats.org/drawingml/2006/main">
              <a:ext uri="{FF2B5EF4-FFF2-40B4-BE49-F238E27FC236}">
                <a16:creationId xmlns:a16="http://schemas.microsoft.com/office/drawing/2014/main" id="{A5142929-AEE6-4704-934B-A04BDBFB3CC7}"/>
              </a:ext>
            </a:extLst>
          </p:cNvPr>
          <p:cNvSpPr>
            <a:spLocks xmlns:a="http://schemas.openxmlformats.org/drawingml/2006/main" noGrp="1"/>
          </p:cNvSpPr>
          <p:nvPr/>
        </p:nvSpPr>
        <p:spPr>
          <a:xfrm xmlns:a="http://schemas.openxmlformats.org/drawingml/2006/main">
            <a:off x="609600" y="4133850"/>
            <a:ext cx="51720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76C49A"/>
                </a:solidFill>
                <a:latin typeface="Nimbus Sans"/>
                <a:ea typeface="Nimbus Sans"/>
                <a:cs typeface="Nimbus Sans"/>
              </a:defRPr>
            </a:pPr>
            <a:r>
              <a:rPr sz="2250" b="1">
                <a:solidFill>
                  <a:srgbClr val="76C49A"/>
                </a:solidFill>
                <a:latin typeface="Nimbus Sans"/>
                <a:ea typeface="Nimbus Sans"/>
                <a:cs typeface="Nimbus Sans"/>
              </a:rPr>
              <a:t>VOCATIO</a:t>
            </a:r>
          </a:p>
        </p:txBody>
      </p:sp>
      <p:sp>
        <p:nvSpPr>
          <p:cNvPr id="26" name="">
            <a:extLst xmlns:a="http://schemas.openxmlformats.org/drawingml/2006/main">
              <a:ext uri="{FF2B5EF4-FFF2-40B4-BE49-F238E27FC236}">
                <a16:creationId xmlns:a16="http://schemas.microsoft.com/office/drawing/2014/main" id="{79AE2527-8A0C-40E2-9413-6D0BDD7AEA56}"/>
              </a:ext>
            </a:extLst>
          </p:cNvPr>
          <p:cNvSpPr>
            <a:spLocks xmlns:a="http://schemas.openxmlformats.org/drawingml/2006/main" noGrp="1"/>
          </p:cNvSpPr>
          <p:nvPr/>
        </p:nvSpPr>
        <p:spPr>
          <a:xfrm xmlns:a="http://schemas.openxmlformats.org/drawingml/2006/main">
            <a:off x="609600" y="4581525"/>
            <a:ext cx="51911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Your next career move</a:t>
            </a:r>
          </a:p>
        </p:txBody>
      </p:sp>
      <p:sp>
        <p:nvSpPr>
          <p:cNvPr id="27" name="">
            <a:extLst xmlns:a="http://schemas.openxmlformats.org/drawingml/2006/main">
              <a:ext uri="{FF2B5EF4-FFF2-40B4-BE49-F238E27FC236}">
                <a16:creationId xmlns:a16="http://schemas.microsoft.com/office/drawing/2014/main" id="{257BF06E-37A8-42AD-9FD5-AEAF00C14D8C}"/>
              </a:ext>
            </a:extLst>
          </p:cNvPr>
          <p:cNvSpPr>
            <a:spLocks xmlns:a="http://schemas.openxmlformats.org/drawingml/2006/main" noGrp="1"/>
          </p:cNvSpPr>
          <p:nvPr/>
        </p:nvSpPr>
        <p:spPr>
          <a:xfrm xmlns:a="http://schemas.openxmlformats.org/drawingml/2006/main">
            <a:off x="609600" y="5191125"/>
            <a:ext cx="5191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Transferable skills, options and gaps</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A focused search and action plan</a:t>
            </a:r>
          </a:p>
        </p:txBody>
      </p:sp>
      <p:sp>
        <p:nvSpPr>
          <p:cNvPr id="28" name="">
            <a:extLst xmlns:a="http://schemas.openxmlformats.org/drawingml/2006/main">
              <a:ext uri="{FF2B5EF4-FFF2-40B4-BE49-F238E27FC236}">
                <a16:creationId xmlns:a16="http://schemas.microsoft.com/office/drawing/2014/main" id="{023B3083-8B8C-4CF0-BEE4-0D2180914E50}"/>
              </a:ext>
            </a:extLst>
          </p:cNvPr>
          <p:cNvSpPr>
            <a:spLocks xmlns:a="http://schemas.openxmlformats.org/drawingml/2006/main" noGrp="1"/>
          </p:cNvSpPr>
          <p:nvPr/>
        </p:nvSpPr>
        <p:spPr>
          <a:xfrm xmlns:a="http://schemas.openxmlformats.org/drawingml/2006/main">
            <a:off x="609600" y="6105525"/>
            <a:ext cx="5286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76C49A"/>
                </a:solidFill>
                <a:latin typeface="Nimbus Sans"/>
                <a:ea typeface="Nimbus Sans"/>
                <a:cs typeface="Nimbus Sans"/>
              </a:defRPr>
            </a:pPr>
            <a:r>
              <a:rPr sz="1575" b="1">
                <a:solidFill>
                  <a:srgbClr val="76C49A"/>
                </a:solidFill>
                <a:latin typeface="Nimbus Sans"/>
                <a:ea typeface="Nimbus Sans"/>
                <a:cs typeface="Nimbus Sans"/>
              </a:rPr>
              <a:t>Career Direction and Action Brief</a:t>
            </a:r>
          </a:p>
        </p:txBody>
      </p:sp>
      <p:sp>
        <p:nvSpPr>
          <p:cNvPr id="29" name="">
            <a:extLst xmlns:a="http://schemas.openxmlformats.org/drawingml/2006/main">
              <a:ext uri="{FF2B5EF4-FFF2-40B4-BE49-F238E27FC236}">
                <a16:creationId xmlns:a16="http://schemas.microsoft.com/office/drawing/2014/main" id="{9BBCC049-D0BF-45B8-A3BB-3A15B002477A}"/>
              </a:ext>
            </a:extLst>
          </p:cNvPr>
          <p:cNvSpPr>
            <a:spLocks xmlns:a="http://schemas.openxmlformats.org/drawingml/2006/main" noGrp="1"/>
          </p:cNvSpPr>
          <p:nvPr/>
        </p:nvSpPr>
        <p:spPr>
          <a:xfrm xmlns:a="http://schemas.openxmlformats.org/drawingml/2006/main">
            <a:off x="6400800" y="4133850"/>
            <a:ext cx="51720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6EBADA"/>
                </a:solidFill>
                <a:latin typeface="Nimbus Sans"/>
                <a:ea typeface="Nimbus Sans"/>
                <a:cs typeface="Nimbus Sans"/>
              </a:defRPr>
            </a:pPr>
            <a:r>
              <a:rPr sz="2250" b="1">
                <a:solidFill>
                  <a:srgbClr val="6EBADA"/>
                </a:solidFill>
                <a:latin typeface="Nimbus Sans"/>
                <a:ea typeface="Nimbus Sans"/>
                <a:cs typeface="Nimbus Sans"/>
              </a:rPr>
              <a:t>POLIS</a:t>
            </a:r>
          </a:p>
        </p:txBody>
      </p:sp>
      <p:sp>
        <p:nvSpPr>
          <p:cNvPr id="30" name="">
            <a:extLst xmlns:a="http://schemas.openxmlformats.org/drawingml/2006/main">
              <a:ext uri="{FF2B5EF4-FFF2-40B4-BE49-F238E27FC236}">
                <a16:creationId xmlns:a16="http://schemas.microsoft.com/office/drawing/2014/main" id="{95A15090-D1E2-4B16-8738-AD9B4B12A0B1}"/>
              </a:ext>
            </a:extLst>
          </p:cNvPr>
          <p:cNvSpPr>
            <a:spLocks xmlns:a="http://schemas.openxmlformats.org/drawingml/2006/main" noGrp="1"/>
          </p:cNvSpPr>
          <p:nvPr/>
        </p:nvSpPr>
        <p:spPr>
          <a:xfrm xmlns:a="http://schemas.openxmlformats.org/drawingml/2006/main">
            <a:off x="6400800" y="4581525"/>
            <a:ext cx="51911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550" b="1">
                <a:solidFill>
                  <a:srgbClr val="F5F3EC"/>
                </a:solidFill>
                <a:latin typeface="Nimbus Sans"/>
                <a:ea typeface="Nimbus Sans"/>
                <a:cs typeface="Nimbus Sans"/>
              </a:defRPr>
            </a:pPr>
            <a:r>
              <a:rPr sz="2550" b="1">
                <a:solidFill>
                  <a:srgbClr val="F5F3EC"/>
                </a:solidFill>
                <a:latin typeface="Nimbus Sans"/>
                <a:ea typeface="Nimbus Sans"/>
                <a:cs typeface="Nimbus Sans"/>
              </a:rPr>
              <a:t>A business worth building</a:t>
            </a:r>
          </a:p>
        </p:txBody>
      </p:sp>
      <p:sp>
        <p:nvSpPr>
          <p:cNvPr id="31" name="">
            <a:extLst xmlns:a="http://schemas.openxmlformats.org/drawingml/2006/main">
              <a:ext uri="{FF2B5EF4-FFF2-40B4-BE49-F238E27FC236}">
                <a16:creationId xmlns:a16="http://schemas.microsoft.com/office/drawing/2014/main" id="{275A9C99-54BF-43F2-92B4-6283CD4DB458}"/>
              </a:ext>
            </a:extLst>
          </p:cNvPr>
          <p:cNvSpPr>
            <a:spLocks xmlns:a="http://schemas.openxmlformats.org/drawingml/2006/main" noGrp="1"/>
          </p:cNvSpPr>
          <p:nvPr/>
        </p:nvSpPr>
        <p:spPr>
          <a:xfrm xmlns:a="http://schemas.openxmlformats.org/drawingml/2006/main">
            <a:off x="6400800" y="5191125"/>
            <a:ext cx="519112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Customers, alternatives and economics</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A first test before a larger commitment</a:t>
            </a:r>
          </a:p>
        </p:txBody>
      </p:sp>
      <p:sp>
        <p:nvSpPr>
          <p:cNvPr id="32" name="">
            <a:extLst xmlns:a="http://schemas.openxmlformats.org/drawingml/2006/main">
              <a:ext uri="{FF2B5EF4-FFF2-40B4-BE49-F238E27FC236}">
                <a16:creationId xmlns:a16="http://schemas.microsoft.com/office/drawing/2014/main" id="{ABF973AE-582C-4EB1-9A4B-EE6891DE6E79}"/>
              </a:ext>
            </a:extLst>
          </p:cNvPr>
          <p:cNvSpPr>
            <a:spLocks xmlns:a="http://schemas.openxmlformats.org/drawingml/2006/main" noGrp="1"/>
          </p:cNvSpPr>
          <p:nvPr/>
        </p:nvSpPr>
        <p:spPr>
          <a:xfrm xmlns:a="http://schemas.openxmlformats.org/drawingml/2006/main">
            <a:off x="6400800" y="6105525"/>
            <a:ext cx="52863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1">
                <a:solidFill>
                  <a:srgbClr val="6EBADA"/>
                </a:solidFill>
                <a:latin typeface="Nimbus Sans"/>
                <a:ea typeface="Nimbus Sans"/>
                <a:cs typeface="Nimbus Sans"/>
              </a:defRPr>
            </a:pPr>
            <a:r>
              <a:rPr sz="1575" b="1">
                <a:solidFill>
                  <a:srgbClr val="6EBADA"/>
                </a:solidFill>
                <a:latin typeface="Nimbus Sans"/>
                <a:ea typeface="Nimbus Sans"/>
                <a:cs typeface="Nimbus Sans"/>
              </a:rPr>
              <a:t>Business Decision and Launch Brief</a:t>
            </a:r>
          </a:p>
        </p:txBody>
      </p:sp>
    </p:spTree>
    <p:extLst>
      <p:ext uri="{BB962C8B-B14F-4D97-AF65-F5344CB8AC3E}">
        <p14:creationId xmlns:p14="http://schemas.microsoft.com/office/powerpoint/2010/main" val="232372861"/>
      </p:ext>
    </p:extLst>
  </p:cSld>
</p:sld>
</file>

<file path=ppt/slides/slide7.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399e3d7e97014483"/>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af50b7effca54606"/>
          <a:stretch xmlns:a="http://schemas.openxmlformats.org/drawingml/2006/main"/>
        </p:blipFill>
        <p:spPr>
          <a:xfrm xmlns:a="http://schemas.openxmlformats.org/drawingml/2006/main">
            <a:off x="1482725" y="1971675"/>
            <a:ext cx="3454400" cy="1943100"/>
          </a:xfrm>
          <a:prstGeom xmlns:a="http://schemas.openxmlformats.org/drawingml/2006/main" prst="rect">
            <a:avLst/>
          </a:prstGeom>
        </p:spPr>
      </p:pic>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a291e2e7de544ab1"/>
          <a:stretch xmlns:a="http://schemas.openxmlformats.org/drawingml/2006/main"/>
        </p:blipFill>
        <p:spPr>
          <a:xfrm xmlns:a="http://schemas.openxmlformats.org/drawingml/2006/main">
            <a:off x="7273925" y="1971675"/>
            <a:ext cx="3454400" cy="19431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F8266093-CDF8-40B4-8441-F99A7981F2FC}"/>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22" name="">
            <a:extLst xmlns:a="http://schemas.openxmlformats.org/drawingml/2006/main">
              <a:ext uri="{FF2B5EF4-FFF2-40B4-BE49-F238E27FC236}">
                <a16:creationId xmlns:a16="http://schemas.microsoft.com/office/drawing/2014/main" id="{4106E255-F153-40FB-BF6C-56266CBBC79F}"/>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CREATOR AND INDEPENDENT</a:t>
            </a:r>
          </a:p>
        </p:txBody>
      </p:sp>
      <p:sp>
        <p:nvSpPr>
          <p:cNvPr id="23" name="">
            <a:extLst xmlns:a="http://schemas.openxmlformats.org/drawingml/2006/main">
              <a:ext uri="{FF2B5EF4-FFF2-40B4-BE49-F238E27FC236}">
                <a16:creationId xmlns:a16="http://schemas.microsoft.com/office/drawing/2014/main" id="{D6E6E6B4-9DAB-48C6-962E-B15C0BF8A00F}"/>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07</a:t>
            </a:r>
          </a:p>
        </p:txBody>
      </p:sp>
      <p:sp>
        <p:nvSpPr>
          <p:cNvPr id="24" name="">
            <a:extLst xmlns:a="http://schemas.openxmlformats.org/drawingml/2006/main">
              <a:ext uri="{FF2B5EF4-FFF2-40B4-BE49-F238E27FC236}">
                <a16:creationId xmlns:a16="http://schemas.microsoft.com/office/drawing/2014/main" id="{EC9D85CA-290F-4FBA-A558-1F1D25AA2E66}"/>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An audience. An independent service</a:t>
            </a:r>
          </a:p>
        </p:txBody>
      </p:sp>
      <p:sp>
        <p:nvSpPr>
          <p:cNvPr id="25" name="">
            <a:extLst xmlns:a="http://schemas.openxmlformats.org/drawingml/2006/main">
              <a:ext uri="{FF2B5EF4-FFF2-40B4-BE49-F238E27FC236}">
                <a16:creationId xmlns:a16="http://schemas.microsoft.com/office/drawing/2014/main" id="{87F84636-20CC-4BCB-8D88-55FA6B3E261E}"/>
              </a:ext>
            </a:extLst>
          </p:cNvPr>
          <p:cNvSpPr>
            <a:spLocks xmlns:a="http://schemas.openxmlformats.org/drawingml/2006/main" noGrp="1"/>
          </p:cNvSpPr>
          <p:nvPr/>
        </p:nvSpPr>
        <p:spPr>
          <a:xfrm xmlns:a="http://schemas.openxmlformats.org/drawingml/2006/main">
            <a:off x="609600" y="4133850"/>
            <a:ext cx="51720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EDA536"/>
                </a:solidFill>
                <a:latin typeface="Nimbus Sans"/>
                <a:ea typeface="Nimbus Sans"/>
                <a:cs typeface="Nimbus Sans"/>
              </a:defRPr>
            </a:pPr>
            <a:r>
              <a:rPr sz="2250" b="1">
                <a:solidFill>
                  <a:srgbClr val="EDA536"/>
                </a:solidFill>
                <a:latin typeface="Nimbus Sans"/>
                <a:ea typeface="Nimbus Sans"/>
                <a:cs typeface="Nimbus Sans"/>
              </a:rPr>
              <a:t>FAMA</a:t>
            </a:r>
          </a:p>
        </p:txBody>
      </p:sp>
      <p:sp>
        <p:nvSpPr>
          <p:cNvPr id="26" name="">
            <a:extLst xmlns:a="http://schemas.openxmlformats.org/drawingml/2006/main">
              <a:ext uri="{FF2B5EF4-FFF2-40B4-BE49-F238E27FC236}">
                <a16:creationId xmlns:a16="http://schemas.microsoft.com/office/drawing/2014/main" id="{F88E453C-2831-458E-962E-4ABAA59CACD0}"/>
              </a:ext>
            </a:extLst>
          </p:cNvPr>
          <p:cNvSpPr>
            <a:spLocks xmlns:a="http://schemas.openxmlformats.org/drawingml/2006/main" noGrp="1"/>
          </p:cNvSpPr>
          <p:nvPr/>
        </p:nvSpPr>
        <p:spPr>
          <a:xfrm xmlns:a="http://schemas.openxmlformats.org/drawingml/2006/main">
            <a:off x="609600" y="4581525"/>
            <a:ext cx="5286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F5F3EC"/>
                </a:solidFill>
                <a:latin typeface="Nimbus Sans"/>
                <a:ea typeface="Nimbus Sans"/>
                <a:cs typeface="Nimbus Sans"/>
              </a:defRPr>
            </a:pPr>
            <a:r>
              <a:rPr sz="2250" b="1">
                <a:solidFill>
                  <a:srgbClr val="F5F3EC"/>
                </a:solidFill>
                <a:latin typeface="Nimbus Sans"/>
                <a:ea typeface="Nimbus Sans"/>
                <a:cs typeface="Nimbus Sans"/>
              </a:rPr>
              <a:t>An audience and creator business</a:t>
            </a:r>
          </a:p>
        </p:txBody>
      </p:sp>
      <p:sp>
        <p:nvSpPr>
          <p:cNvPr id="27" name="">
            <a:extLst xmlns:a="http://schemas.openxmlformats.org/drawingml/2006/main">
              <a:ext uri="{FF2B5EF4-FFF2-40B4-BE49-F238E27FC236}">
                <a16:creationId xmlns:a16="http://schemas.microsoft.com/office/drawing/2014/main" id="{932B7075-20C6-4B8C-BFDA-BC97A647B724}"/>
              </a:ext>
            </a:extLst>
          </p:cNvPr>
          <p:cNvSpPr>
            <a:spLocks xmlns:a="http://schemas.openxmlformats.org/drawingml/2006/main" noGrp="1"/>
          </p:cNvSpPr>
          <p:nvPr/>
        </p:nvSpPr>
        <p:spPr>
          <a:xfrm xmlns:a="http://schemas.openxmlformats.org/drawingml/2006/main">
            <a:off x="609600" y="5372100"/>
            <a:ext cx="51911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What to create and whom to serve</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Revenue models to investigate</a:t>
            </a:r>
          </a:p>
        </p:txBody>
      </p:sp>
      <p:sp>
        <p:nvSpPr>
          <p:cNvPr id="28" name="">
            <a:extLst xmlns:a="http://schemas.openxmlformats.org/drawingml/2006/main">
              <a:ext uri="{FF2B5EF4-FFF2-40B4-BE49-F238E27FC236}">
                <a16:creationId xmlns:a16="http://schemas.microsoft.com/office/drawing/2014/main" id="{9C96CB85-7507-446E-ADC1-BE339C5C145D}"/>
              </a:ext>
            </a:extLst>
          </p:cNvPr>
          <p:cNvSpPr>
            <a:spLocks xmlns:a="http://schemas.openxmlformats.org/drawingml/2006/main" noGrp="1"/>
          </p:cNvSpPr>
          <p:nvPr/>
        </p:nvSpPr>
        <p:spPr>
          <a:xfrm xmlns:a="http://schemas.openxmlformats.org/drawingml/2006/main">
            <a:off x="609600" y="6200775"/>
            <a:ext cx="52863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EDA536"/>
                </a:solidFill>
                <a:latin typeface="Nimbus Sans"/>
                <a:ea typeface="Nimbus Sans"/>
                <a:cs typeface="Nimbus Sans"/>
              </a:defRPr>
            </a:pPr>
            <a:r>
              <a:rPr sz="1500" b="1">
                <a:solidFill>
                  <a:srgbClr val="EDA536"/>
                </a:solidFill>
                <a:latin typeface="Nimbus Sans"/>
                <a:ea typeface="Nimbus Sans"/>
                <a:cs typeface="Nimbus Sans"/>
              </a:rPr>
              <a:t>Created work that serves an audience</a:t>
            </a:r>
          </a:p>
        </p:txBody>
      </p:sp>
      <p:sp>
        <p:nvSpPr>
          <p:cNvPr id="29" name="">
            <a:extLst xmlns:a="http://schemas.openxmlformats.org/drawingml/2006/main">
              <a:ext uri="{FF2B5EF4-FFF2-40B4-BE49-F238E27FC236}">
                <a16:creationId xmlns:a16="http://schemas.microsoft.com/office/drawing/2014/main" id="{F0ACD672-505C-4089-BEEF-B9977BCD5E62}"/>
              </a:ext>
            </a:extLst>
          </p:cNvPr>
          <p:cNvSpPr>
            <a:spLocks xmlns:a="http://schemas.openxmlformats.org/drawingml/2006/main" noGrp="1"/>
          </p:cNvSpPr>
          <p:nvPr/>
        </p:nvSpPr>
        <p:spPr>
          <a:xfrm xmlns:a="http://schemas.openxmlformats.org/drawingml/2006/main">
            <a:off x="6400800" y="4133850"/>
            <a:ext cx="51720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B79ADD"/>
                </a:solidFill>
                <a:latin typeface="Nimbus Sans"/>
                <a:ea typeface="Nimbus Sans"/>
                <a:cs typeface="Nimbus Sans"/>
              </a:defRPr>
            </a:pPr>
            <a:r>
              <a:rPr sz="2250" b="1">
                <a:solidFill>
                  <a:srgbClr val="B79ADD"/>
                </a:solidFill>
                <a:latin typeface="Nimbus Sans"/>
                <a:ea typeface="Nimbus Sans"/>
                <a:cs typeface="Nimbus Sans"/>
              </a:rPr>
              <a:t>ARTIFEX</a:t>
            </a:r>
          </a:p>
        </p:txBody>
      </p:sp>
      <p:sp>
        <p:nvSpPr>
          <p:cNvPr id="30" name="">
            <a:extLst xmlns:a="http://schemas.openxmlformats.org/drawingml/2006/main">
              <a:ext uri="{FF2B5EF4-FFF2-40B4-BE49-F238E27FC236}">
                <a16:creationId xmlns:a16="http://schemas.microsoft.com/office/drawing/2014/main" id="{7529C7F6-427F-42AD-86E6-1921BA1C0B98}"/>
              </a:ext>
            </a:extLst>
          </p:cNvPr>
          <p:cNvSpPr>
            <a:spLocks xmlns:a="http://schemas.openxmlformats.org/drawingml/2006/main" noGrp="1"/>
          </p:cNvSpPr>
          <p:nvPr/>
        </p:nvSpPr>
        <p:spPr>
          <a:xfrm xmlns:a="http://schemas.openxmlformats.org/drawingml/2006/main">
            <a:off x="6400800" y="4581525"/>
            <a:ext cx="5286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F5F3EC"/>
                </a:solidFill>
                <a:latin typeface="Nimbus Sans"/>
                <a:ea typeface="Nimbus Sans"/>
                <a:cs typeface="Nimbus Sans"/>
              </a:defRPr>
            </a:pPr>
            <a:r>
              <a:rPr sz="2250" b="1">
                <a:solidFill>
                  <a:srgbClr val="F5F3EC"/>
                </a:solidFill>
                <a:latin typeface="Nimbus Sans"/>
                <a:ea typeface="Nimbus Sans"/>
                <a:cs typeface="Nimbus Sans"/>
              </a:rPr>
              <a:t>A service and independent income</a:t>
            </a:r>
          </a:p>
        </p:txBody>
      </p:sp>
      <p:sp>
        <p:nvSpPr>
          <p:cNvPr id="31" name="">
            <a:extLst xmlns:a="http://schemas.openxmlformats.org/drawingml/2006/main">
              <a:ext uri="{FF2B5EF4-FFF2-40B4-BE49-F238E27FC236}">
                <a16:creationId xmlns:a16="http://schemas.microsoft.com/office/drawing/2014/main" id="{88B7193F-71EE-4C8B-B0CB-8FB0EA235259}"/>
              </a:ext>
            </a:extLst>
          </p:cNvPr>
          <p:cNvSpPr>
            <a:spLocks xmlns:a="http://schemas.openxmlformats.org/drawingml/2006/main" noGrp="1"/>
          </p:cNvSpPr>
          <p:nvPr/>
        </p:nvSpPr>
        <p:spPr>
          <a:xfrm xmlns:a="http://schemas.openxmlformats.org/drawingml/2006/main">
            <a:off x="6400800" y="5372100"/>
            <a:ext cx="51911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An offering, customers and delivery effort</a:t>
            </a:r>
          </a:p>
          <a:p xmlns:a="http://schemas.openxmlformats.org/drawingml/2006/main">
            <a:pPr algn="l">
              <a:defRPr sz="1875" b="0">
                <a:solidFill>
                  <a:srgbClr val="F5F3EC"/>
                </a:solidFill>
                <a:latin typeface="Nimbus Sans"/>
                <a:ea typeface="Nimbus Sans"/>
                <a:cs typeface="Nimbus Sans"/>
              </a:defRPr>
            </a:pPr>
            <a:r>
              <a:rPr sz="1875" b="0">
                <a:solidFill>
                  <a:srgbClr val="F5F3EC"/>
                </a:solidFill>
                <a:latin typeface="Nimbus Sans"/>
                <a:ea typeface="Nimbus Sans"/>
                <a:cs typeface="Nimbus Sans"/>
              </a:rPr>
              <a:t>Earnings after costs and unpaid time</a:t>
            </a:r>
          </a:p>
        </p:txBody>
      </p:sp>
      <p:sp>
        <p:nvSpPr>
          <p:cNvPr id="32" name="">
            <a:extLst xmlns:a="http://schemas.openxmlformats.org/drawingml/2006/main">
              <a:ext uri="{FF2B5EF4-FFF2-40B4-BE49-F238E27FC236}">
                <a16:creationId xmlns:a16="http://schemas.microsoft.com/office/drawing/2014/main" id="{5C38EDCE-6F65-46A8-B172-0BECA3EA15F9}"/>
              </a:ext>
            </a:extLst>
          </p:cNvPr>
          <p:cNvSpPr>
            <a:spLocks xmlns:a="http://schemas.openxmlformats.org/drawingml/2006/main" noGrp="1"/>
          </p:cNvSpPr>
          <p:nvPr/>
        </p:nvSpPr>
        <p:spPr>
          <a:xfrm xmlns:a="http://schemas.openxmlformats.org/drawingml/2006/main">
            <a:off x="6400800" y="6200775"/>
            <a:ext cx="52863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00" b="1">
                <a:solidFill>
                  <a:srgbClr val="B79ADD"/>
                </a:solidFill>
                <a:latin typeface="Nimbus Sans"/>
                <a:ea typeface="Nimbus Sans"/>
                <a:cs typeface="Nimbus Sans"/>
              </a:defRPr>
            </a:pPr>
            <a:r>
              <a:rPr sz="1500" b="1">
                <a:solidFill>
                  <a:srgbClr val="B79ADD"/>
                </a:solidFill>
                <a:latin typeface="Nimbus Sans"/>
                <a:ea typeface="Nimbus Sans"/>
                <a:cs typeface="Nimbus Sans"/>
              </a:rPr>
              <a:t>Expertise delivered as a service</a:t>
            </a:r>
          </a:p>
        </p:txBody>
      </p:sp>
    </p:spTree>
    <p:extLst>
      <p:ext uri="{BB962C8B-B14F-4D97-AF65-F5344CB8AC3E}">
        <p14:creationId xmlns:p14="http://schemas.microsoft.com/office/powerpoint/2010/main" val="654595316"/>
      </p:ext>
    </p:extLst>
  </p:cSld>
</p:sld>
</file>

<file path=ppt/slides/slide8.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4475e056a2248d1"/>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BFCB4834-9D4B-4C79-B236-706B2C83CACF}"/>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5" name="">
            <a:extLst xmlns:a="http://schemas.openxmlformats.org/drawingml/2006/main">
              <a:ext uri="{FF2B5EF4-FFF2-40B4-BE49-F238E27FC236}">
                <a16:creationId xmlns:a16="http://schemas.microsoft.com/office/drawing/2014/main" id="{E9054EE4-2F53-4DF8-8F07-FA9F514E9F6E}"/>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WHY FOURPATHS</a:t>
            </a:r>
          </a:p>
        </p:txBody>
      </p:sp>
      <p:sp>
        <p:nvSpPr>
          <p:cNvPr id="16" name="">
            <a:extLst xmlns:a="http://schemas.openxmlformats.org/drawingml/2006/main">
              <a:ext uri="{FF2B5EF4-FFF2-40B4-BE49-F238E27FC236}">
                <a16:creationId xmlns:a16="http://schemas.microsoft.com/office/drawing/2014/main" id="{6E095330-1815-4A34-BD58-7967CA4C628C}"/>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08</a:t>
            </a:r>
          </a:p>
        </p:txBody>
      </p:sp>
      <p:sp>
        <p:nvSpPr>
          <p:cNvPr id="17" name="">
            <a:extLst xmlns:a="http://schemas.openxmlformats.org/drawingml/2006/main">
              <a:ext uri="{FF2B5EF4-FFF2-40B4-BE49-F238E27FC236}">
                <a16:creationId xmlns:a16="http://schemas.microsoft.com/office/drawing/2014/main" id="{BBA0A4D5-0D55-4086-82AB-138339C8EB90}"/>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Guidance built around a decision</a:t>
            </a:r>
          </a:p>
        </p:txBody>
      </p:sp>
      <p:sp>
        <p:nvSpPr>
          <p:cNvPr id="18" name="">
            <a:extLst xmlns:a="http://schemas.openxmlformats.org/drawingml/2006/main">
              <a:ext uri="{FF2B5EF4-FFF2-40B4-BE49-F238E27FC236}">
                <a16:creationId xmlns:a16="http://schemas.microsoft.com/office/drawing/2014/main" id="{6C07B6D0-2F43-4BBF-98C7-335B912C1A4C}"/>
              </a:ext>
            </a:extLst>
          </p:cNvPr>
          <p:cNvSpPr>
            <a:spLocks xmlns:a="http://schemas.openxmlformats.org/drawingml/2006/main" noGrp="1"/>
          </p:cNvSpPr>
          <p:nvPr/>
        </p:nvSpPr>
        <p:spPr>
          <a:xfrm xmlns:a="http://schemas.openxmlformats.org/drawingml/2006/main">
            <a:off x="609600" y="2209800"/>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E4BE58"/>
                </a:solidFill>
                <a:latin typeface="Nimbus Sans"/>
                <a:ea typeface="Nimbus Sans"/>
                <a:cs typeface="Nimbus Sans"/>
              </a:defRPr>
            </a:pPr>
            <a:r>
              <a:rPr sz="2400" b="1">
                <a:solidFill>
                  <a:srgbClr val="E4BE58"/>
                </a:solidFill>
                <a:latin typeface="Nimbus Sans"/>
                <a:ea typeface="Nimbus Sans"/>
                <a:cs typeface="Nimbus Sans"/>
              </a:rPr>
              <a:t>A defined process</a:t>
            </a:r>
          </a:p>
        </p:txBody>
      </p:sp>
      <p:sp>
        <p:nvSpPr>
          <p:cNvPr id="19" name="">
            <a:extLst xmlns:a="http://schemas.openxmlformats.org/drawingml/2006/main">
              <a:ext uri="{FF2B5EF4-FFF2-40B4-BE49-F238E27FC236}">
                <a16:creationId xmlns:a16="http://schemas.microsoft.com/office/drawing/2014/main" id="{1B9B4121-16A3-48DF-8BF9-637641A979A0}"/>
              </a:ext>
            </a:extLst>
          </p:cNvPr>
          <p:cNvSpPr>
            <a:spLocks xmlns:a="http://schemas.openxmlformats.org/drawingml/2006/main" noGrp="1"/>
          </p:cNvSpPr>
          <p:nvPr/>
        </p:nvSpPr>
        <p:spPr>
          <a:xfrm xmlns:a="http://schemas.openxmlformats.org/drawingml/2006/main">
            <a:off x="609600" y="2771775"/>
            <a:ext cx="4953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Questions appropriate to the Path</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you want to explore.</a:t>
            </a:r>
          </a:p>
        </p:txBody>
      </p:sp>
      <p:sp>
        <p:nvSpPr>
          <p:cNvPr id="20" name="">
            <a:extLst xmlns:a="http://schemas.openxmlformats.org/drawingml/2006/main">
              <a:ext uri="{FF2B5EF4-FFF2-40B4-BE49-F238E27FC236}">
                <a16:creationId xmlns:a16="http://schemas.microsoft.com/office/drawing/2014/main" id="{9D75914A-DC4C-4BA0-A1D0-C1DEA13E482D}"/>
              </a:ext>
            </a:extLst>
          </p:cNvPr>
          <p:cNvSpPr>
            <a:spLocks xmlns:a="http://schemas.openxmlformats.org/drawingml/2006/main" noGrp="1"/>
          </p:cNvSpPr>
          <p:nvPr/>
        </p:nvSpPr>
        <p:spPr>
          <a:xfrm xmlns:a="http://schemas.openxmlformats.org/drawingml/2006/main">
            <a:off x="6572250" y="2209800"/>
            <a:ext cx="49339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6EBADA"/>
                </a:solidFill>
                <a:latin typeface="Nimbus Sans"/>
                <a:ea typeface="Nimbus Sans"/>
                <a:cs typeface="Nimbus Sans"/>
              </a:defRPr>
            </a:pPr>
            <a:r>
              <a:rPr sz="2400" b="1">
                <a:solidFill>
                  <a:srgbClr val="6EBADA"/>
                </a:solidFill>
                <a:latin typeface="Nimbus Sans"/>
                <a:ea typeface="Nimbus Sans"/>
                <a:cs typeface="Nimbus Sans"/>
              </a:rPr>
              <a:t>Your circumstances</a:t>
            </a:r>
          </a:p>
        </p:txBody>
      </p:sp>
      <p:sp>
        <p:nvSpPr>
          <p:cNvPr id="21" name="">
            <a:extLst xmlns:a="http://schemas.openxmlformats.org/drawingml/2006/main">
              <a:ext uri="{FF2B5EF4-FFF2-40B4-BE49-F238E27FC236}">
                <a16:creationId xmlns:a16="http://schemas.microsoft.com/office/drawing/2014/main" id="{6B11C382-E43E-444B-83A5-4C88FAE15246}"/>
              </a:ext>
            </a:extLst>
          </p:cNvPr>
          <p:cNvSpPr>
            <a:spLocks xmlns:a="http://schemas.openxmlformats.org/drawingml/2006/main" noGrp="1"/>
          </p:cNvSpPr>
          <p:nvPr/>
        </p:nvSpPr>
        <p:spPr>
          <a:xfrm xmlns:a="http://schemas.openxmlformats.org/drawingml/2006/main">
            <a:off x="6572250" y="2771775"/>
            <a:ext cx="49339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Experience, income needs and</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constraints shape the discussion.</a:t>
            </a:r>
          </a:p>
        </p:txBody>
      </p:sp>
      <p:sp>
        <p:nvSpPr>
          <p:cNvPr id="22" name="">
            <a:extLst xmlns:a="http://schemas.openxmlformats.org/drawingml/2006/main">
              <a:ext uri="{FF2B5EF4-FFF2-40B4-BE49-F238E27FC236}">
                <a16:creationId xmlns:a16="http://schemas.microsoft.com/office/drawing/2014/main" id="{464AA003-3626-4645-95CF-B58AE73E45C3}"/>
              </a:ext>
            </a:extLst>
          </p:cNvPr>
          <p:cNvSpPr>
            <a:spLocks xmlns:a="http://schemas.openxmlformats.org/drawingml/2006/main" noGrp="1"/>
          </p:cNvSpPr>
          <p:nvPr/>
        </p:nvSpPr>
        <p:spPr>
          <a:xfrm xmlns:a="http://schemas.openxmlformats.org/drawingml/2006/main">
            <a:off x="609600" y="4248150"/>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76C49A"/>
                </a:solidFill>
                <a:latin typeface="Nimbus Sans"/>
                <a:ea typeface="Nimbus Sans"/>
                <a:cs typeface="Nimbus Sans"/>
              </a:defRPr>
            </a:pPr>
            <a:r>
              <a:rPr sz="2400" b="1">
                <a:solidFill>
                  <a:srgbClr val="76C49A"/>
                </a:solidFill>
                <a:latin typeface="Nimbus Sans"/>
                <a:ea typeface="Nimbus Sans"/>
                <a:cs typeface="Nimbus Sans"/>
              </a:rPr>
              <a:t>Evidence and gaps</a:t>
            </a:r>
          </a:p>
        </p:txBody>
      </p:sp>
      <p:sp>
        <p:nvSpPr>
          <p:cNvPr id="23" name="">
            <a:extLst xmlns:a="http://schemas.openxmlformats.org/drawingml/2006/main">
              <a:ext uri="{FF2B5EF4-FFF2-40B4-BE49-F238E27FC236}">
                <a16:creationId xmlns:a16="http://schemas.microsoft.com/office/drawing/2014/main" id="{0E52DD07-9EC0-45EC-8833-1E8878865713}"/>
              </a:ext>
            </a:extLst>
          </p:cNvPr>
          <p:cNvSpPr>
            <a:spLocks xmlns:a="http://schemas.openxmlformats.org/drawingml/2006/main" noGrp="1"/>
          </p:cNvSpPr>
          <p:nvPr/>
        </p:nvSpPr>
        <p:spPr>
          <a:xfrm xmlns:a="http://schemas.openxmlformats.org/drawingml/2006/main">
            <a:off x="609600" y="4810125"/>
            <a:ext cx="4953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Reasons to consider a direction,</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and assumptions that need testing.</a:t>
            </a:r>
          </a:p>
        </p:txBody>
      </p:sp>
      <p:sp>
        <p:nvSpPr>
          <p:cNvPr id="24" name="">
            <a:extLst xmlns:a="http://schemas.openxmlformats.org/drawingml/2006/main">
              <a:ext uri="{FF2B5EF4-FFF2-40B4-BE49-F238E27FC236}">
                <a16:creationId xmlns:a16="http://schemas.microsoft.com/office/drawing/2014/main" id="{3D6A028B-2572-4F23-863E-2A5B761C2001}"/>
              </a:ext>
            </a:extLst>
          </p:cNvPr>
          <p:cNvSpPr>
            <a:spLocks xmlns:a="http://schemas.openxmlformats.org/drawingml/2006/main" noGrp="1"/>
          </p:cNvSpPr>
          <p:nvPr/>
        </p:nvSpPr>
        <p:spPr>
          <a:xfrm xmlns:a="http://schemas.openxmlformats.org/drawingml/2006/main">
            <a:off x="6572250" y="4248150"/>
            <a:ext cx="49339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B79ADD"/>
                </a:solidFill>
                <a:latin typeface="Nimbus Sans"/>
                <a:ea typeface="Nimbus Sans"/>
                <a:cs typeface="Nimbus Sans"/>
              </a:defRPr>
            </a:pPr>
            <a:r>
              <a:rPr sz="2400" b="1">
                <a:solidFill>
                  <a:srgbClr val="B79ADD"/>
                </a:solidFill>
                <a:latin typeface="Nimbus Sans"/>
                <a:ea typeface="Nimbus Sans"/>
                <a:cs typeface="Nimbus Sans"/>
              </a:rPr>
              <a:t>A usable outcome</a:t>
            </a:r>
          </a:p>
        </p:txBody>
      </p:sp>
      <p:sp>
        <p:nvSpPr>
          <p:cNvPr id="25" name="">
            <a:extLst xmlns:a="http://schemas.openxmlformats.org/drawingml/2006/main">
              <a:ext uri="{FF2B5EF4-FFF2-40B4-BE49-F238E27FC236}">
                <a16:creationId xmlns:a16="http://schemas.microsoft.com/office/drawing/2014/main" id="{121C62AC-93FA-4E49-A468-C4D0779FFA98}"/>
              </a:ext>
            </a:extLst>
          </p:cNvPr>
          <p:cNvSpPr>
            <a:spLocks xmlns:a="http://schemas.openxmlformats.org/drawingml/2006/main" noGrp="1"/>
          </p:cNvSpPr>
          <p:nvPr/>
        </p:nvSpPr>
        <p:spPr>
          <a:xfrm xmlns:a="http://schemas.openxmlformats.org/drawingml/2006/main">
            <a:off x="6572250" y="4810125"/>
            <a:ext cx="49339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written brief you can review</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with an advisor and act on.</a:t>
            </a:r>
          </a:p>
        </p:txBody>
      </p:sp>
      <p:sp>
        <p:nvSpPr>
          <p:cNvPr id="26" name="">
            <a:extLst xmlns:a="http://schemas.openxmlformats.org/drawingml/2006/main">
              <a:ext uri="{FF2B5EF4-FFF2-40B4-BE49-F238E27FC236}">
                <a16:creationId xmlns:a16="http://schemas.microsoft.com/office/drawing/2014/main" id="{22CED3AD-EEF8-409B-8CFC-96224E827EF5}"/>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C2C5C8"/>
                </a:solidFill>
                <a:latin typeface="Nimbus Sans"/>
                <a:ea typeface="Nimbus Sans"/>
                <a:cs typeface="Nimbus Sans"/>
              </a:defRPr>
            </a:pPr>
            <a:r>
              <a:rPr sz="1050" b="0">
                <a:solidFill>
                  <a:srgbClr val="C2C5C8"/>
                </a:solidFill>
                <a:latin typeface="Nimbus Sans"/>
                <a:ea typeface="Nimbus Sans"/>
                <a:cs typeface="Nimbus Sans"/>
              </a:rPr>
              <a:t>Important facts require review. Real-world tests help establish whether an opportunity deserves further commitment.</a:t>
            </a:r>
          </a:p>
        </p:txBody>
      </p:sp>
    </p:spTree>
    <p:extLst>
      <p:ext uri="{BB962C8B-B14F-4D97-AF65-F5344CB8AC3E}">
        <p14:creationId xmlns:p14="http://schemas.microsoft.com/office/powerpoint/2010/main" val="1357261166"/>
      </p:ext>
    </p:extLst>
  </p:cSld>
</p:sld>
</file>

<file path=ppt/slides/slide9.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d1cccd4bfb046ed"/>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35622E77-B1CA-4F17-AC90-0B016D2327B1}"/>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18232B"/>
                </a:solidFill>
                <a:latin typeface="Nimbus Sans"/>
                <a:ea typeface="Nimbus Sans"/>
                <a:cs typeface="Nimbus Sans"/>
              </a:defRPr>
            </a:pPr>
            <a:r>
              <a:rPr sz="1650" b="1">
                <a:solidFill>
                  <a:srgbClr val="18232B"/>
                </a:solidFill>
                <a:latin typeface="Nimbus Sans"/>
                <a:ea typeface="Nimbus Sans"/>
                <a:cs typeface="Nimbus Sans"/>
              </a:rPr>
              <a:t>FourPaths</a:t>
            </a:r>
          </a:p>
        </p:txBody>
      </p:sp>
      <p:sp>
        <p:nvSpPr>
          <p:cNvPr id="17" name="">
            <a:extLst xmlns:a="http://schemas.openxmlformats.org/drawingml/2006/main">
              <a:ext uri="{FF2B5EF4-FFF2-40B4-BE49-F238E27FC236}">
                <a16:creationId xmlns:a16="http://schemas.microsoft.com/office/drawing/2014/main" id="{36B6A816-298E-4986-B595-93CC83D3F0B3}"/>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56626D"/>
                </a:solidFill>
                <a:latin typeface="Nimbus Sans"/>
                <a:ea typeface="Nimbus Sans"/>
                <a:cs typeface="Nimbus Sans"/>
              </a:defRPr>
            </a:pPr>
            <a:r>
              <a:rPr sz="1125" b="0">
                <a:solidFill>
                  <a:srgbClr val="56626D"/>
                </a:solidFill>
                <a:latin typeface="Nimbus Sans"/>
                <a:ea typeface="Nimbus Sans"/>
                <a:cs typeface="Nimbus Sans"/>
              </a:rPr>
              <a:t>THE PERSONAL DECISION</a:t>
            </a:r>
          </a:p>
        </p:txBody>
      </p:sp>
      <p:sp>
        <p:nvSpPr>
          <p:cNvPr id="18" name="">
            <a:extLst xmlns:a="http://schemas.openxmlformats.org/drawingml/2006/main">
              <a:ext uri="{FF2B5EF4-FFF2-40B4-BE49-F238E27FC236}">
                <a16:creationId xmlns:a16="http://schemas.microsoft.com/office/drawing/2014/main" id="{F1C9731F-5796-4B13-AA77-B7732D9F1B6A}"/>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6626D"/>
                </a:solidFill>
                <a:latin typeface="Nimbus Sans"/>
                <a:ea typeface="Nimbus Sans"/>
                <a:cs typeface="Nimbus Sans"/>
              </a:defRPr>
            </a:pPr>
            <a:r>
              <a:rPr sz="1350" b="0">
                <a:solidFill>
                  <a:srgbClr val="56626D"/>
                </a:solidFill>
                <a:latin typeface="Nimbus Sans"/>
                <a:ea typeface="Nimbus Sans"/>
                <a:cs typeface="Nimbus Sans"/>
              </a:rPr>
              <a:t>09</a:t>
            </a:r>
          </a:p>
        </p:txBody>
      </p:sp>
      <p:sp>
        <p:nvSpPr>
          <p:cNvPr id="19" name="">
            <a:extLst xmlns:a="http://schemas.openxmlformats.org/drawingml/2006/main">
              <a:ext uri="{FF2B5EF4-FFF2-40B4-BE49-F238E27FC236}">
                <a16:creationId xmlns:a16="http://schemas.microsoft.com/office/drawing/2014/main" id="{DED25588-EA79-499F-8F01-18DADBDB7619}"/>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8232B"/>
                </a:solidFill>
                <a:latin typeface="Nimbus Sans"/>
                <a:ea typeface="Nimbus Sans"/>
                <a:cs typeface="Nimbus Sans"/>
              </a:defRPr>
            </a:pPr>
            <a:r>
              <a:rPr sz="3450" b="1">
                <a:solidFill>
                  <a:srgbClr val="18232B"/>
                </a:solidFill>
                <a:latin typeface="Nimbus Sans"/>
                <a:ea typeface="Nimbus Sans"/>
                <a:cs typeface="Nimbus Sans"/>
              </a:rPr>
              <a:t>Which opportunity fits your life?</a:t>
            </a:r>
          </a:p>
        </p:txBody>
      </p:sp>
      <p:sp>
        <p:nvSpPr>
          <p:cNvPr id="20" name="">
            <a:extLst xmlns:a="http://schemas.openxmlformats.org/drawingml/2006/main">
              <a:ext uri="{FF2B5EF4-FFF2-40B4-BE49-F238E27FC236}">
                <a16:creationId xmlns:a16="http://schemas.microsoft.com/office/drawing/2014/main" id="{F8C455E2-539B-4626-95F0-0739EB5F7423}"/>
              </a:ext>
            </a:extLst>
          </p:cNvPr>
          <p:cNvSpPr>
            <a:spLocks xmlns:a="http://schemas.openxmlformats.org/drawingml/2006/main" noGrp="1"/>
          </p:cNvSpPr>
          <p:nvPr/>
        </p:nvSpPr>
        <p:spPr>
          <a:xfrm xmlns:a="http://schemas.openxmlformats.org/drawingml/2006/main">
            <a:off x="609600" y="1885950"/>
            <a:ext cx="1085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56626D"/>
                </a:solidFill>
                <a:latin typeface="Nimbus Sans"/>
                <a:ea typeface="Nimbus Sans"/>
                <a:cs typeface="Nimbus Sans"/>
              </a:defRPr>
            </a:pPr>
            <a:r>
              <a:rPr sz="2100" b="0">
                <a:solidFill>
                  <a:srgbClr val="56626D"/>
                </a:solidFill>
                <a:latin typeface="Nimbus Sans"/>
                <a:ea typeface="Nimbus Sans"/>
                <a:cs typeface="Nimbus Sans"/>
              </a:rPr>
              <a:t>Explore one Path or review several briefs with an advisor.</a:t>
            </a:r>
          </a:p>
        </p:txBody>
      </p:sp>
      <p:sp>
        <p:nvSpPr>
          <p:cNvPr id="21" name="">
            <a:extLst xmlns:a="http://schemas.openxmlformats.org/drawingml/2006/main">
              <a:ext uri="{FF2B5EF4-FFF2-40B4-BE49-F238E27FC236}">
                <a16:creationId xmlns:a16="http://schemas.microsoft.com/office/drawing/2014/main" id="{841965A3-DB4C-442B-8B2E-126F37B25F4A}"/>
              </a:ext>
            </a:extLst>
          </p:cNvPr>
          <p:cNvSpPr>
            <a:spLocks xmlns:a="http://schemas.openxmlformats.org/drawingml/2006/main" noGrp="1"/>
          </p:cNvSpPr>
          <p:nvPr/>
        </p:nvSpPr>
        <p:spPr>
          <a:xfrm xmlns:a="http://schemas.openxmlformats.org/drawingml/2006/main">
            <a:off x="609600" y="2762250"/>
            <a:ext cx="4810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27657A"/>
                </a:solidFill>
                <a:latin typeface="Nimbus Sans"/>
                <a:ea typeface="Nimbus Sans"/>
                <a:cs typeface="Nimbus Sans"/>
              </a:defRPr>
            </a:pPr>
            <a:r>
              <a:rPr sz="2400" b="1">
                <a:solidFill>
                  <a:srgbClr val="27657A"/>
                </a:solidFill>
                <a:latin typeface="Nimbus Sans"/>
                <a:ea typeface="Nimbus Sans"/>
                <a:cs typeface="Nimbus Sans"/>
              </a:rPr>
              <a:t>Income</a:t>
            </a:r>
          </a:p>
        </p:txBody>
      </p:sp>
      <p:sp>
        <p:nvSpPr>
          <p:cNvPr id="22" name="">
            <a:extLst xmlns:a="http://schemas.openxmlformats.org/drawingml/2006/main">
              <a:ext uri="{FF2B5EF4-FFF2-40B4-BE49-F238E27FC236}">
                <a16:creationId xmlns:a16="http://schemas.microsoft.com/office/drawing/2014/main" id="{ADF87183-0BAD-4E58-A9E6-482D3077CCC0}"/>
              </a:ext>
            </a:extLst>
          </p:cNvPr>
          <p:cNvSpPr>
            <a:spLocks xmlns:a="http://schemas.openxmlformats.org/drawingml/2006/main" noGrp="1"/>
          </p:cNvSpPr>
          <p:nvPr/>
        </p:nvSpPr>
        <p:spPr>
          <a:xfrm xmlns:a="http://schemas.openxmlformats.org/drawingml/2006/main">
            <a:off x="609600" y="3324225"/>
            <a:ext cx="4810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How soon must it earn?</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What income do you need to protect?</a:t>
            </a:r>
          </a:p>
        </p:txBody>
      </p:sp>
      <p:sp>
        <p:nvSpPr>
          <p:cNvPr id="23" name="">
            <a:extLst xmlns:a="http://schemas.openxmlformats.org/drawingml/2006/main">
              <a:ext uri="{FF2B5EF4-FFF2-40B4-BE49-F238E27FC236}">
                <a16:creationId xmlns:a16="http://schemas.microsoft.com/office/drawing/2014/main" id="{60D5024E-CEF8-40B9-8D31-14EB54825488}"/>
              </a:ext>
            </a:extLst>
          </p:cNvPr>
          <p:cNvSpPr>
            <a:spLocks xmlns:a="http://schemas.openxmlformats.org/drawingml/2006/main" noGrp="1"/>
          </p:cNvSpPr>
          <p:nvPr/>
        </p:nvSpPr>
        <p:spPr>
          <a:xfrm xmlns:a="http://schemas.openxmlformats.org/drawingml/2006/main">
            <a:off x="6515100" y="2762250"/>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27657A"/>
                </a:solidFill>
                <a:latin typeface="Nimbus Sans"/>
                <a:ea typeface="Nimbus Sans"/>
                <a:cs typeface="Nimbus Sans"/>
              </a:defRPr>
            </a:pPr>
            <a:r>
              <a:rPr sz="2400" b="1">
                <a:solidFill>
                  <a:srgbClr val="27657A"/>
                </a:solidFill>
                <a:latin typeface="Nimbus Sans"/>
                <a:ea typeface="Nimbus Sans"/>
                <a:cs typeface="Nimbus Sans"/>
              </a:rPr>
              <a:t>Time and investment</a:t>
            </a:r>
          </a:p>
        </p:txBody>
      </p:sp>
      <p:sp>
        <p:nvSpPr>
          <p:cNvPr id="24" name="">
            <a:extLst xmlns:a="http://schemas.openxmlformats.org/drawingml/2006/main">
              <a:ext uri="{FF2B5EF4-FFF2-40B4-BE49-F238E27FC236}">
                <a16:creationId xmlns:a16="http://schemas.microsoft.com/office/drawing/2014/main" id="{989D60C7-5A96-4840-AD54-EF690481FBE2}"/>
              </a:ext>
            </a:extLst>
          </p:cNvPr>
          <p:cNvSpPr>
            <a:spLocks xmlns:a="http://schemas.openxmlformats.org/drawingml/2006/main" noGrp="1"/>
          </p:cNvSpPr>
          <p:nvPr/>
        </p:nvSpPr>
        <p:spPr>
          <a:xfrm xmlns:a="http://schemas.openxmlformats.org/drawingml/2006/main">
            <a:off x="6515100" y="3324225"/>
            <a:ext cx="4953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What can you commit alongside</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your current responsibilities?</a:t>
            </a:r>
          </a:p>
        </p:txBody>
      </p:sp>
      <p:sp>
        <p:nvSpPr>
          <p:cNvPr id="25" name="">
            <a:extLst xmlns:a="http://schemas.openxmlformats.org/drawingml/2006/main">
              <a:ext uri="{FF2B5EF4-FFF2-40B4-BE49-F238E27FC236}">
                <a16:creationId xmlns:a16="http://schemas.microsoft.com/office/drawing/2014/main" id="{97EBB96B-2B1E-4E90-9E61-4DAF35FB773E}"/>
              </a:ext>
            </a:extLst>
          </p:cNvPr>
          <p:cNvSpPr>
            <a:spLocks xmlns:a="http://schemas.openxmlformats.org/drawingml/2006/main" noGrp="1"/>
          </p:cNvSpPr>
          <p:nvPr/>
        </p:nvSpPr>
        <p:spPr>
          <a:xfrm xmlns:a="http://schemas.openxmlformats.org/drawingml/2006/main">
            <a:off x="609600" y="4686300"/>
            <a:ext cx="4810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27657A"/>
                </a:solidFill>
                <a:latin typeface="Nimbus Sans"/>
                <a:ea typeface="Nimbus Sans"/>
                <a:cs typeface="Nimbus Sans"/>
              </a:defRPr>
            </a:pPr>
            <a:r>
              <a:rPr sz="2400" b="1">
                <a:solidFill>
                  <a:srgbClr val="27657A"/>
                </a:solidFill>
                <a:latin typeface="Nimbus Sans"/>
                <a:ea typeface="Nimbus Sans"/>
                <a:cs typeface="Nimbus Sans"/>
              </a:rPr>
              <a:t>Risk</a:t>
            </a:r>
          </a:p>
        </p:txBody>
      </p:sp>
      <p:sp>
        <p:nvSpPr>
          <p:cNvPr id="26" name="">
            <a:extLst xmlns:a="http://schemas.openxmlformats.org/drawingml/2006/main">
              <a:ext uri="{FF2B5EF4-FFF2-40B4-BE49-F238E27FC236}">
                <a16:creationId xmlns:a16="http://schemas.microsoft.com/office/drawing/2014/main" id="{3945DA66-178C-4EB0-BA73-D8B89E83C4FF}"/>
              </a:ext>
            </a:extLst>
          </p:cNvPr>
          <p:cNvSpPr>
            <a:spLocks xmlns:a="http://schemas.openxmlformats.org/drawingml/2006/main" noGrp="1"/>
          </p:cNvSpPr>
          <p:nvPr/>
        </p:nvSpPr>
        <p:spPr>
          <a:xfrm xmlns:a="http://schemas.openxmlformats.org/drawingml/2006/main">
            <a:off x="609600" y="5248275"/>
            <a:ext cx="48101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What assumptions matter most?</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What could you afford to lose?</a:t>
            </a:r>
          </a:p>
        </p:txBody>
      </p:sp>
      <p:sp>
        <p:nvSpPr>
          <p:cNvPr id="27" name="">
            <a:extLst xmlns:a="http://schemas.openxmlformats.org/drawingml/2006/main">
              <a:ext uri="{FF2B5EF4-FFF2-40B4-BE49-F238E27FC236}">
                <a16:creationId xmlns:a16="http://schemas.microsoft.com/office/drawing/2014/main" id="{440197D7-7A73-4860-AA00-269FB9F9E21D}"/>
              </a:ext>
            </a:extLst>
          </p:cNvPr>
          <p:cNvSpPr>
            <a:spLocks xmlns:a="http://schemas.openxmlformats.org/drawingml/2006/main" noGrp="1"/>
          </p:cNvSpPr>
          <p:nvPr/>
        </p:nvSpPr>
        <p:spPr>
          <a:xfrm xmlns:a="http://schemas.openxmlformats.org/drawingml/2006/main">
            <a:off x="6515100" y="4686300"/>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27657A"/>
                </a:solidFill>
                <a:latin typeface="Nimbus Sans"/>
                <a:ea typeface="Nimbus Sans"/>
                <a:cs typeface="Nimbus Sans"/>
              </a:defRPr>
            </a:pPr>
            <a:r>
              <a:rPr sz="2400" b="1">
                <a:solidFill>
                  <a:srgbClr val="27657A"/>
                </a:solidFill>
                <a:latin typeface="Nimbus Sans"/>
                <a:ea typeface="Nimbus Sans"/>
                <a:cs typeface="Nimbus Sans"/>
              </a:rPr>
              <a:t>Flexibility</a:t>
            </a:r>
          </a:p>
        </p:txBody>
      </p:sp>
      <p:sp>
        <p:nvSpPr>
          <p:cNvPr id="28" name="">
            <a:extLst xmlns:a="http://schemas.openxmlformats.org/drawingml/2006/main">
              <a:ext uri="{FF2B5EF4-FFF2-40B4-BE49-F238E27FC236}">
                <a16:creationId xmlns:a16="http://schemas.microsoft.com/office/drawing/2014/main" id="{B382A896-B91C-453F-BBCA-07BBA5F4CC32}"/>
              </a:ext>
            </a:extLst>
          </p:cNvPr>
          <p:cNvSpPr>
            <a:spLocks xmlns:a="http://schemas.openxmlformats.org/drawingml/2006/main" noGrp="1"/>
          </p:cNvSpPr>
          <p:nvPr/>
        </p:nvSpPr>
        <p:spPr>
          <a:xfrm xmlns:a="http://schemas.openxmlformats.org/drawingml/2006/main">
            <a:off x="6515100" y="5248275"/>
            <a:ext cx="4953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Can you test it on a small scale?</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How easily could you change course?</a:t>
            </a:r>
          </a:p>
        </p:txBody>
      </p:sp>
    </p:spTree>
    <p:extLst>
      <p:ext uri="{BB962C8B-B14F-4D97-AF65-F5344CB8AC3E}">
        <p14:creationId xmlns:p14="http://schemas.microsoft.com/office/powerpoint/2010/main" val="1258754078"/>
      </p:ext>
    </p:extLst>
  </p:cSld>
</p:sld>
</file>

<file path=ppt/slides/slide10.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0" name=""/>
          <p:cNvPicPr>
            <a:picLocks xmlns:a="http://schemas.openxmlformats.org/drawingml/2006/main" noChangeAspect="1"/>
          </p:cNvPicPr>
          <p:nvPr/>
        </p:nvPicPr>
        <p:blipFill>
          <a:blip xmlns:r="http://schemas.openxmlformats.org/officeDocument/2006/relationships" xmlns:a="http://schemas.openxmlformats.org/drawingml/2006/main" r:embed="R4159eed8dccc40b5"/>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6" name="">
            <a:extLst xmlns:a="http://schemas.openxmlformats.org/drawingml/2006/main">
              <a:ext uri="{FF2B5EF4-FFF2-40B4-BE49-F238E27FC236}">
                <a16:creationId xmlns:a16="http://schemas.microsoft.com/office/drawing/2014/main" id="{BACC85B5-ED05-4745-B3FA-708B78A2A38A}"/>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7" name="">
            <a:extLst xmlns:a="http://schemas.openxmlformats.org/drawingml/2006/main">
              <a:ext uri="{FF2B5EF4-FFF2-40B4-BE49-F238E27FC236}">
                <a16:creationId xmlns:a16="http://schemas.microsoft.com/office/drawing/2014/main" id="{E7F43365-C5E0-4ED4-B8A0-A8051ED34DA8}"/>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WHY NOW</a:t>
            </a:r>
          </a:p>
        </p:txBody>
      </p:sp>
      <p:sp>
        <p:nvSpPr>
          <p:cNvPr id="18" name="">
            <a:extLst xmlns:a="http://schemas.openxmlformats.org/drawingml/2006/main">
              <a:ext uri="{FF2B5EF4-FFF2-40B4-BE49-F238E27FC236}">
                <a16:creationId xmlns:a16="http://schemas.microsoft.com/office/drawing/2014/main" id="{F64BEAB4-BF7D-4EDC-9B89-0EEE4687D93A}"/>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10</a:t>
            </a:r>
          </a:p>
        </p:txBody>
      </p:sp>
      <p:sp>
        <p:nvSpPr>
          <p:cNvPr id="19" name="">
            <a:extLst xmlns:a="http://schemas.openxmlformats.org/drawingml/2006/main">
              <a:ext uri="{FF2B5EF4-FFF2-40B4-BE49-F238E27FC236}">
                <a16:creationId xmlns:a16="http://schemas.microsoft.com/office/drawing/2014/main" id="{7433CB8C-50A2-4949-8F95-67E312DB0F74}"/>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The possibilities are changing</a:t>
            </a:r>
          </a:p>
        </p:txBody>
      </p:sp>
      <p:sp>
        <p:nvSpPr>
          <p:cNvPr id="20" name="">
            <a:extLst xmlns:a="http://schemas.openxmlformats.org/drawingml/2006/main">
              <a:ext uri="{FF2B5EF4-FFF2-40B4-BE49-F238E27FC236}">
                <a16:creationId xmlns:a16="http://schemas.microsoft.com/office/drawing/2014/main" id="{B6CB1C83-D120-494B-ABB9-4208B91CCD9C}"/>
              </a:ext>
            </a:extLst>
          </p:cNvPr>
          <p:cNvSpPr>
            <a:spLocks xmlns:a="http://schemas.openxmlformats.org/drawingml/2006/main" noGrp="1"/>
          </p:cNvSpPr>
          <p:nvPr/>
        </p:nvSpPr>
        <p:spPr>
          <a:xfrm xmlns:a="http://schemas.openxmlformats.org/drawingml/2006/main">
            <a:off x="609600" y="2266950"/>
            <a:ext cx="51625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E4BE58"/>
                </a:solidFill>
                <a:latin typeface="Nimbus Sans"/>
                <a:ea typeface="Nimbus Sans"/>
                <a:cs typeface="Nimbus Sans"/>
              </a:defRPr>
            </a:pPr>
            <a:r>
              <a:rPr sz="2325" b="1">
                <a:solidFill>
                  <a:srgbClr val="E4BE58"/>
                </a:solidFill>
                <a:latin typeface="Nimbus Sans"/>
                <a:ea typeface="Nimbus Sans"/>
                <a:cs typeface="Nimbus Sans"/>
              </a:rPr>
              <a:t>One person can attempt more</a:t>
            </a:r>
          </a:p>
        </p:txBody>
      </p:sp>
      <p:sp>
        <p:nvSpPr>
          <p:cNvPr id="21" name="">
            <a:extLst xmlns:a="http://schemas.openxmlformats.org/drawingml/2006/main">
              <a:ext uri="{FF2B5EF4-FFF2-40B4-BE49-F238E27FC236}">
                <a16:creationId xmlns:a16="http://schemas.microsoft.com/office/drawing/2014/main" id="{8CDF7054-8031-4C6C-9AC8-8202A8FB83A9}"/>
              </a:ext>
            </a:extLst>
          </p:cNvPr>
          <p:cNvSpPr>
            <a:spLocks xmlns:a="http://schemas.openxmlformats.org/drawingml/2006/main" noGrp="1"/>
          </p:cNvSpPr>
          <p:nvPr/>
        </p:nvSpPr>
        <p:spPr>
          <a:xfrm xmlns:a="http://schemas.openxmlformats.org/drawingml/2006/main">
            <a:off x="609600" y="2971800"/>
            <a:ext cx="51625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125" b="1">
                <a:solidFill>
                  <a:srgbClr val="76C49A"/>
                </a:solidFill>
                <a:latin typeface="Nimbus Sans"/>
                <a:ea typeface="Nimbus Sans"/>
                <a:cs typeface="Nimbus Sans"/>
              </a:defRPr>
            </a:pPr>
            <a:r>
              <a:rPr sz="4125" b="1">
                <a:solidFill>
                  <a:srgbClr val="76C49A"/>
                </a:solidFill>
                <a:latin typeface="Nimbus Sans"/>
                <a:ea typeface="Nimbus Sans"/>
                <a:cs typeface="Nimbus Sans"/>
              </a:rPr>
              <a:t>1 person + AI</a:t>
            </a:r>
          </a:p>
        </p:txBody>
      </p:sp>
      <p:sp>
        <p:nvSpPr>
          <p:cNvPr id="22" name="">
            <a:extLst xmlns:a="http://schemas.openxmlformats.org/drawingml/2006/main">
              <a:ext uri="{FF2B5EF4-FFF2-40B4-BE49-F238E27FC236}">
                <a16:creationId xmlns:a16="http://schemas.microsoft.com/office/drawing/2014/main" id="{BA2EC8EC-5FC7-4D60-8CD3-780A48FE143B}"/>
              </a:ext>
            </a:extLst>
          </p:cNvPr>
          <p:cNvSpPr>
            <a:spLocks xmlns:a="http://schemas.openxmlformats.org/drawingml/2006/main" noGrp="1"/>
          </p:cNvSpPr>
          <p:nvPr/>
        </p:nvSpPr>
        <p:spPr>
          <a:xfrm xmlns:a="http://schemas.openxmlformats.org/drawingml/2006/main">
            <a:off x="609600" y="3800475"/>
            <a:ext cx="509587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Matched a two-person team without AI</a:t>
            </a:r>
          </a:p>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on product-innovation tasks.</a:t>
            </a:r>
          </a:p>
        </p:txBody>
      </p:sp>
      <p:sp>
        <p:nvSpPr>
          <p:cNvPr id="23" name="">
            <a:extLst xmlns:a="http://schemas.openxmlformats.org/drawingml/2006/main">
              <a:ext uri="{FF2B5EF4-FFF2-40B4-BE49-F238E27FC236}">
                <a16:creationId xmlns:a16="http://schemas.microsoft.com/office/drawing/2014/main" id="{334DB54A-D5EA-42CF-9E3A-BD2A6E80EF9D}"/>
              </a:ext>
            </a:extLst>
          </p:cNvPr>
          <p:cNvSpPr>
            <a:spLocks xmlns:a="http://schemas.openxmlformats.org/drawingml/2006/main" noGrp="1"/>
          </p:cNvSpPr>
          <p:nvPr/>
        </p:nvSpPr>
        <p:spPr>
          <a:xfrm xmlns:a="http://schemas.openxmlformats.org/drawingml/2006/main">
            <a:off x="609600" y="4838700"/>
            <a:ext cx="50958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0">
                <a:solidFill>
                  <a:srgbClr val="C2C5C8"/>
                </a:solidFill>
                <a:latin typeface="Nimbus Sans"/>
                <a:ea typeface="Nimbus Sans"/>
                <a:cs typeface="Nimbus Sans"/>
              </a:defRPr>
            </a:pPr>
            <a:r>
              <a:rPr sz="1650" b="0">
                <a:solidFill>
                  <a:srgbClr val="C2C5C8"/>
                </a:solidFill>
                <a:latin typeface="Nimbus Sans"/>
                <a:ea typeface="Nimbus Sans"/>
                <a:cs typeface="Nimbus Sans"/>
              </a:rPr>
              <a:t>Field experiment with 791 P&amp;G professionals</a:t>
            </a:r>
          </a:p>
        </p:txBody>
      </p:sp>
      <p:sp>
        <p:nvSpPr>
          <p:cNvPr id="24" name="">
            <a:extLst xmlns:a="http://schemas.openxmlformats.org/drawingml/2006/main">
              <a:ext uri="{FF2B5EF4-FFF2-40B4-BE49-F238E27FC236}">
                <a16:creationId xmlns:a16="http://schemas.microsoft.com/office/drawing/2014/main" id="{9C8FB4BB-A6A8-4113-81E4-A5AEE5EE22CC}"/>
              </a:ext>
            </a:extLst>
          </p:cNvPr>
          <p:cNvSpPr>
            <a:spLocks xmlns:a="http://schemas.openxmlformats.org/drawingml/2006/main" noGrp="1"/>
          </p:cNvSpPr>
          <p:nvPr/>
        </p:nvSpPr>
        <p:spPr>
          <a:xfrm xmlns:a="http://schemas.openxmlformats.org/drawingml/2006/main">
            <a:off x="6572250" y="2266950"/>
            <a:ext cx="490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E4BE58"/>
                </a:solidFill>
                <a:latin typeface="Nimbus Sans"/>
                <a:ea typeface="Nimbus Sans"/>
                <a:cs typeface="Nimbus Sans"/>
              </a:defRPr>
            </a:pPr>
            <a:r>
              <a:rPr sz="2400" b="1">
                <a:solidFill>
                  <a:srgbClr val="E4BE58"/>
                </a:solidFill>
                <a:latin typeface="Nimbus Sans"/>
                <a:ea typeface="Nimbus Sans"/>
                <a:cs typeface="Nimbus Sans"/>
              </a:rPr>
              <a:t>More need to adapt</a:t>
            </a:r>
          </a:p>
        </p:txBody>
      </p:sp>
      <p:sp>
        <p:nvSpPr>
          <p:cNvPr id="25" name="">
            <a:extLst xmlns:a="http://schemas.openxmlformats.org/drawingml/2006/main">
              <a:ext uri="{FF2B5EF4-FFF2-40B4-BE49-F238E27FC236}">
                <a16:creationId xmlns:a16="http://schemas.microsoft.com/office/drawing/2014/main" id="{FB2B5741-B2E2-4934-ABFE-4124F1D93D7D}"/>
              </a:ext>
            </a:extLst>
          </p:cNvPr>
          <p:cNvSpPr>
            <a:spLocks xmlns:a="http://schemas.openxmlformats.org/drawingml/2006/main" noGrp="1"/>
          </p:cNvSpPr>
          <p:nvPr/>
        </p:nvSpPr>
        <p:spPr>
          <a:xfrm xmlns:a="http://schemas.openxmlformats.org/drawingml/2006/main">
            <a:off x="6572250" y="2971800"/>
            <a:ext cx="49053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4125" b="1">
                <a:solidFill>
                  <a:srgbClr val="6EBADA"/>
                </a:solidFill>
                <a:latin typeface="Nimbus Sans"/>
                <a:ea typeface="Nimbus Sans"/>
                <a:cs typeface="Nimbus Sans"/>
              </a:defRPr>
            </a:pPr>
            <a:r>
              <a:rPr sz="4125" b="1">
                <a:solidFill>
                  <a:srgbClr val="6EBADA"/>
                </a:solidFill>
                <a:latin typeface="Nimbus Sans"/>
                <a:ea typeface="Nimbus Sans"/>
                <a:cs typeface="Nimbus Sans"/>
              </a:rPr>
              <a:t>59 in 100</a:t>
            </a:r>
          </a:p>
        </p:txBody>
      </p:sp>
      <p:sp>
        <p:nvSpPr>
          <p:cNvPr id="26" name="">
            <a:extLst xmlns:a="http://schemas.openxmlformats.org/drawingml/2006/main">
              <a:ext uri="{FF2B5EF4-FFF2-40B4-BE49-F238E27FC236}">
                <a16:creationId xmlns:a16="http://schemas.microsoft.com/office/drawing/2014/main" id="{F88C1435-1D49-4E18-88C3-3E86DC05CE74}"/>
              </a:ext>
            </a:extLst>
          </p:cNvPr>
          <p:cNvSpPr>
            <a:spLocks xmlns:a="http://schemas.openxmlformats.org/drawingml/2006/main" noGrp="1"/>
          </p:cNvSpPr>
          <p:nvPr/>
        </p:nvSpPr>
        <p:spPr>
          <a:xfrm xmlns:a="http://schemas.openxmlformats.org/drawingml/2006/main">
            <a:off x="6572250" y="3800475"/>
            <a:ext cx="4905375"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Workers expected to need training</a:t>
            </a:r>
          </a:p>
          <a:p xmlns:a="http://schemas.openxmlformats.org/drawingml/2006/main">
            <a:pPr algn="l">
              <a:defRPr sz="2100" b="0">
                <a:solidFill>
                  <a:srgbClr val="F5F3EC"/>
                </a:solidFill>
                <a:latin typeface="Nimbus Sans"/>
                <a:ea typeface="Nimbus Sans"/>
                <a:cs typeface="Nimbus Sans"/>
              </a:defRPr>
            </a:pPr>
            <a:r>
              <a:rPr sz="2100" b="0">
                <a:solidFill>
                  <a:srgbClr val="F5F3EC"/>
                </a:solidFill>
                <a:latin typeface="Nimbus Sans"/>
                <a:ea typeface="Nimbus Sans"/>
                <a:cs typeface="Nimbus Sans"/>
              </a:rPr>
              <a:t>by 2030, according to employers.</a:t>
            </a:r>
          </a:p>
        </p:txBody>
      </p:sp>
      <p:sp>
        <p:nvSpPr>
          <p:cNvPr id="27" name="">
            <a:extLst xmlns:a="http://schemas.openxmlformats.org/drawingml/2006/main">
              <a:ext uri="{FF2B5EF4-FFF2-40B4-BE49-F238E27FC236}">
                <a16:creationId xmlns:a16="http://schemas.microsoft.com/office/drawing/2014/main" id="{24919DDF-E1A8-486F-B898-05AFE8B39F6E}"/>
              </a:ext>
            </a:extLst>
          </p:cNvPr>
          <p:cNvSpPr>
            <a:spLocks xmlns:a="http://schemas.openxmlformats.org/drawingml/2006/main" noGrp="1"/>
          </p:cNvSpPr>
          <p:nvPr/>
        </p:nvSpPr>
        <p:spPr>
          <a:xfrm xmlns:a="http://schemas.openxmlformats.org/drawingml/2006/main">
            <a:off x="6572250" y="4838700"/>
            <a:ext cx="49053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0">
                <a:solidFill>
                  <a:srgbClr val="C2C5C8"/>
                </a:solidFill>
                <a:latin typeface="Nimbus Sans"/>
                <a:ea typeface="Nimbus Sans"/>
                <a:cs typeface="Nimbus Sans"/>
              </a:defRPr>
            </a:pPr>
            <a:r>
              <a:rPr sz="1650" b="0">
                <a:solidFill>
                  <a:srgbClr val="C2C5C8"/>
                </a:solidFill>
                <a:latin typeface="Nimbus Sans"/>
                <a:ea typeface="Nimbus Sans"/>
                <a:cs typeface="Nimbus Sans"/>
              </a:rPr>
              <a:t>WEF Future of Jobs Report 2025 forecast</a:t>
            </a:r>
          </a:p>
        </p:txBody>
      </p:sp>
      <p:sp>
        <p:nvSpPr>
          <p:cNvPr id="28" name="">
            <a:extLst xmlns:a="http://schemas.openxmlformats.org/drawingml/2006/main">
              <a:ext uri="{FF2B5EF4-FFF2-40B4-BE49-F238E27FC236}">
                <a16:creationId xmlns:a16="http://schemas.microsoft.com/office/drawing/2014/main" id="{39249192-D2C5-4F6C-8EB3-32E1D47710D5}"/>
              </a:ext>
            </a:extLst>
          </p:cNvPr>
          <p:cNvSpPr>
            <a:spLocks xmlns:a="http://schemas.openxmlformats.org/drawingml/2006/main" noGrp="1"/>
          </p:cNvSpPr>
          <p:nvPr/>
        </p:nvSpPr>
        <p:spPr>
          <a:xfrm xmlns:a="http://schemas.openxmlformats.org/drawingml/2006/main">
            <a:off x="609600" y="5829300"/>
            <a:ext cx="1085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75" b="1">
                <a:solidFill>
                  <a:srgbClr val="E4BE58"/>
                </a:solidFill>
                <a:latin typeface="Nimbus Sans"/>
                <a:ea typeface="Nimbus Sans"/>
                <a:cs typeface="Nimbus Sans"/>
              </a:defRPr>
            </a:pPr>
            <a:r>
              <a:rPr sz="2475" b="1">
                <a:solidFill>
                  <a:srgbClr val="E4BE58"/>
                </a:solidFill>
                <a:latin typeface="Nimbus Sans"/>
                <a:ea typeface="Nimbus Sans"/>
                <a:cs typeface="Nimbus Sans"/>
              </a:rPr>
              <a:t>What could these changes make possible for you?</a:t>
            </a:r>
          </a:p>
        </p:txBody>
      </p:sp>
      <p:sp>
        <p:nvSpPr>
          <p:cNvPr id="29" name="">
            <a:extLst xmlns:a="http://schemas.openxmlformats.org/drawingml/2006/main">
              <a:ext uri="{FF2B5EF4-FFF2-40B4-BE49-F238E27FC236}">
                <a16:creationId xmlns:a16="http://schemas.microsoft.com/office/drawing/2014/main" id="{DB3FFD95-332D-42B3-A985-0B2C599E3794}"/>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C2C5C8"/>
                </a:solidFill>
                <a:latin typeface="Nimbus Sans"/>
                <a:ea typeface="Nimbus Sans"/>
                <a:cs typeface="Nimbus Sans"/>
              </a:defRPr>
            </a:pPr>
            <a:r>
              <a:rPr sz="1050" b="0">
                <a:solidFill>
                  <a:srgbClr val="C2C5C8"/>
                </a:solidFill>
                <a:latin typeface="Nimbus Sans"/>
                <a:ea typeface="Nimbus Sans"/>
                <a:cs typeface="Nimbus Sans"/>
              </a:rPr>
              <a:t>Sources: Organization Science (2026), The Cybernetic Teammate; WEF Future of Jobs Report 2025. Task-specific result; employer forecast.</a:t>
            </a:r>
          </a:p>
        </p:txBody>
      </p:sp>
    </p:spTree>
    <p:extLst>
      <p:ext uri="{BB962C8B-B14F-4D97-AF65-F5344CB8AC3E}">
        <p14:creationId xmlns:p14="http://schemas.microsoft.com/office/powerpoint/2010/main" val="73616880"/>
      </p:ext>
    </p:extLst>
  </p:cSld>
</p:sld>
</file>

<file path=ppt/slides/slide11.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617b86ced7ef495a"/>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FD19D978-5ABD-476C-ABD8-A35F8390B5F2}"/>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5" name="">
            <a:extLst xmlns:a="http://schemas.openxmlformats.org/drawingml/2006/main">
              <a:ext uri="{FF2B5EF4-FFF2-40B4-BE49-F238E27FC236}">
                <a16:creationId xmlns:a16="http://schemas.microsoft.com/office/drawing/2014/main" id="{56EBB6A0-4501-46F6-A2BE-41C7A22D4602}"/>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THE ADVISOR’S ROLE</a:t>
            </a:r>
          </a:p>
        </p:txBody>
      </p:sp>
      <p:sp>
        <p:nvSpPr>
          <p:cNvPr id="16" name="">
            <a:extLst xmlns:a="http://schemas.openxmlformats.org/drawingml/2006/main">
              <a:ext uri="{FF2B5EF4-FFF2-40B4-BE49-F238E27FC236}">
                <a16:creationId xmlns:a16="http://schemas.microsoft.com/office/drawing/2014/main" id="{238FDF9E-F398-46B6-AFA1-6ECE2849FB36}"/>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11</a:t>
            </a:r>
          </a:p>
        </p:txBody>
      </p:sp>
      <p:sp>
        <p:nvSpPr>
          <p:cNvPr id="17" name="">
            <a:extLst xmlns:a="http://schemas.openxmlformats.org/drawingml/2006/main">
              <a:ext uri="{FF2B5EF4-FFF2-40B4-BE49-F238E27FC236}">
                <a16:creationId xmlns:a16="http://schemas.microsoft.com/office/drawing/2014/main" id="{9A4C6DFA-F46D-48E2-BF05-15B486595329}"/>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A stronger starting point for your advisors</a:t>
            </a:r>
          </a:p>
        </p:txBody>
      </p:sp>
      <p:sp>
        <p:nvSpPr>
          <p:cNvPr id="18" name="">
            <a:extLst xmlns:a="http://schemas.openxmlformats.org/drawingml/2006/main">
              <a:ext uri="{FF2B5EF4-FFF2-40B4-BE49-F238E27FC236}">
                <a16:creationId xmlns:a16="http://schemas.microsoft.com/office/drawing/2014/main" id="{FC0D9DE5-A37F-424C-88EF-76DC730BCE5F}"/>
              </a:ext>
            </a:extLst>
          </p:cNvPr>
          <p:cNvSpPr>
            <a:spLocks xmlns:a="http://schemas.openxmlformats.org/drawingml/2006/main" noGrp="1"/>
          </p:cNvSpPr>
          <p:nvPr/>
        </p:nvSpPr>
        <p:spPr>
          <a:xfrm xmlns:a="http://schemas.openxmlformats.org/drawingml/2006/main">
            <a:off x="609600" y="2333625"/>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E4BE58"/>
                </a:solidFill>
                <a:latin typeface="Nimbus Sans"/>
                <a:ea typeface="Nimbus Sans"/>
                <a:cs typeface="Nimbus Sans"/>
              </a:defRPr>
            </a:pPr>
            <a:r>
              <a:rPr sz="2400" b="1">
                <a:solidFill>
                  <a:srgbClr val="E4BE58"/>
                </a:solidFill>
                <a:latin typeface="Nimbus Sans"/>
                <a:ea typeface="Nimbus Sans"/>
                <a:cs typeface="Nimbus Sans"/>
              </a:rPr>
              <a:t>FourPaths contributes</a:t>
            </a:r>
          </a:p>
        </p:txBody>
      </p:sp>
      <p:sp>
        <p:nvSpPr>
          <p:cNvPr id="19" name="">
            <a:extLst xmlns:a="http://schemas.openxmlformats.org/drawingml/2006/main">
              <a:ext uri="{FF2B5EF4-FFF2-40B4-BE49-F238E27FC236}">
                <a16:creationId xmlns:a16="http://schemas.microsoft.com/office/drawing/2014/main" id="{ADCC4B67-C526-425F-A931-BCF0D604E80D}"/>
              </a:ext>
            </a:extLst>
          </p:cNvPr>
          <p:cNvSpPr>
            <a:spLocks xmlns:a="http://schemas.openxmlformats.org/drawingml/2006/main" noGrp="1"/>
          </p:cNvSpPr>
          <p:nvPr/>
        </p:nvSpPr>
        <p:spPr>
          <a:xfrm xmlns:a="http://schemas.openxmlformats.org/drawingml/2006/main">
            <a:off x="609600" y="2895600"/>
            <a:ext cx="5143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Structured exploration</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direction and supporting reasoning</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reviewable Decision Brief</a:t>
            </a:r>
          </a:p>
        </p:txBody>
      </p:sp>
      <p:sp>
        <p:nvSpPr>
          <p:cNvPr id="20" name="">
            <a:extLst xmlns:a="http://schemas.openxmlformats.org/drawingml/2006/main">
              <a:ext uri="{FF2B5EF4-FFF2-40B4-BE49-F238E27FC236}">
                <a16:creationId xmlns:a16="http://schemas.microsoft.com/office/drawing/2014/main" id="{A10D7412-24C7-4CF5-8978-3D312F1963F2}"/>
              </a:ext>
            </a:extLst>
          </p:cNvPr>
          <p:cNvSpPr>
            <a:spLocks xmlns:a="http://schemas.openxmlformats.org/drawingml/2006/main" noGrp="1"/>
          </p:cNvSpPr>
          <p:nvPr/>
        </p:nvSpPr>
        <p:spPr>
          <a:xfrm xmlns:a="http://schemas.openxmlformats.org/drawingml/2006/main">
            <a:off x="6572250" y="2333625"/>
            <a:ext cx="50101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6EBADA"/>
                </a:solidFill>
                <a:latin typeface="Nimbus Sans"/>
                <a:ea typeface="Nimbus Sans"/>
                <a:cs typeface="Nimbus Sans"/>
              </a:defRPr>
            </a:pPr>
            <a:r>
              <a:rPr sz="2400" b="1">
                <a:solidFill>
                  <a:srgbClr val="6EBADA"/>
                </a:solidFill>
                <a:latin typeface="Nimbus Sans"/>
                <a:ea typeface="Nimbus Sans"/>
                <a:cs typeface="Nimbus Sans"/>
              </a:rPr>
              <a:t>Your advisors contribute</a:t>
            </a:r>
          </a:p>
        </p:txBody>
      </p:sp>
      <p:sp>
        <p:nvSpPr>
          <p:cNvPr id="21" name="">
            <a:extLst xmlns:a="http://schemas.openxmlformats.org/drawingml/2006/main">
              <a:ext uri="{FF2B5EF4-FFF2-40B4-BE49-F238E27FC236}">
                <a16:creationId xmlns:a16="http://schemas.microsoft.com/office/drawing/2014/main" id="{642298DB-F92A-4C95-9160-F6EED76A8677}"/>
              </a:ext>
            </a:extLst>
          </p:cNvPr>
          <p:cNvSpPr>
            <a:spLocks xmlns:a="http://schemas.openxmlformats.org/drawingml/2006/main" noGrp="1"/>
          </p:cNvSpPr>
          <p:nvPr/>
        </p:nvSpPr>
        <p:spPr>
          <a:xfrm xmlns:a="http://schemas.openxmlformats.org/drawingml/2006/main">
            <a:off x="6572250" y="2895600"/>
            <a:ext cx="50101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Context and professional judgment</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Challenge to weak assumptions</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Relationships and accountability</a:t>
            </a:r>
          </a:p>
        </p:txBody>
      </p:sp>
      <p:sp>
        <p:nvSpPr>
          <p:cNvPr id="22" name="">
            <a:extLst xmlns:a="http://schemas.openxmlformats.org/drawingml/2006/main">
              <a:ext uri="{FF2B5EF4-FFF2-40B4-BE49-F238E27FC236}">
                <a16:creationId xmlns:a16="http://schemas.microsoft.com/office/drawing/2014/main" id="{820250AE-6E7B-4B88-8F9B-19116FE6C3F0}"/>
              </a:ext>
            </a:extLst>
          </p:cNvPr>
          <p:cNvSpPr>
            <a:spLocks xmlns:a="http://schemas.openxmlformats.org/drawingml/2006/main" noGrp="1"/>
          </p:cNvSpPr>
          <p:nvPr/>
        </p:nvSpPr>
        <p:spPr>
          <a:xfrm xmlns:a="http://schemas.openxmlformats.org/drawingml/2006/main">
            <a:off x="609600" y="5362575"/>
            <a:ext cx="1085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1">
                <a:solidFill>
                  <a:srgbClr val="F5F3EC"/>
                </a:solidFill>
                <a:latin typeface="Nimbus Sans"/>
                <a:ea typeface="Nimbus Sans"/>
                <a:cs typeface="Nimbus Sans"/>
              </a:defRPr>
            </a:pPr>
            <a:r>
              <a:rPr sz="2700" b="1">
                <a:solidFill>
                  <a:srgbClr val="F5F3EC"/>
                </a:solidFill>
                <a:latin typeface="Nimbus Sans"/>
                <a:ea typeface="Nimbus Sans"/>
                <a:cs typeface="Nimbus Sans"/>
              </a:rPr>
              <a:t>A specific conversation about a real next step</a:t>
            </a:r>
          </a:p>
        </p:txBody>
      </p:sp>
      <p:sp>
        <p:nvSpPr>
          <p:cNvPr id="23" name="">
            <a:extLst xmlns:a="http://schemas.openxmlformats.org/drawingml/2006/main">
              <a:ext uri="{FF2B5EF4-FFF2-40B4-BE49-F238E27FC236}">
                <a16:creationId xmlns:a16="http://schemas.microsoft.com/office/drawing/2014/main" id="{02E77185-B22E-403F-BA86-38B46EC6981B}"/>
              </a:ext>
            </a:extLst>
          </p:cNvPr>
          <p:cNvSpPr>
            <a:spLocks xmlns:a="http://schemas.openxmlformats.org/drawingml/2006/main" noGrp="1"/>
          </p:cNvSpPr>
          <p:nvPr/>
        </p:nvSpPr>
        <p:spPr>
          <a:xfrm xmlns:a="http://schemas.openxmlformats.org/drawingml/2006/main">
            <a:off x="609600" y="6038850"/>
            <a:ext cx="10858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875" b="0">
                <a:solidFill>
                  <a:srgbClr val="C2C5C8"/>
                </a:solidFill>
                <a:latin typeface="Nimbus Sans"/>
                <a:ea typeface="Nimbus Sans"/>
                <a:cs typeface="Nimbus Sans"/>
              </a:defRPr>
            </a:pPr>
            <a:r>
              <a:rPr sz="1875" b="0">
                <a:solidFill>
                  <a:srgbClr val="C2C5C8"/>
                </a:solidFill>
                <a:latin typeface="Nimbus Sans"/>
                <a:ea typeface="Nimbus Sans"/>
                <a:cs typeface="Nimbus Sans"/>
              </a:rPr>
              <a:t>Review the brief. Agree a test. Return to what the client learned.</a:t>
            </a:r>
          </a:p>
        </p:txBody>
      </p:sp>
    </p:spTree>
    <p:extLst>
      <p:ext uri="{BB962C8B-B14F-4D97-AF65-F5344CB8AC3E}">
        <p14:creationId xmlns:p14="http://schemas.microsoft.com/office/powerpoint/2010/main" val="1351434399"/>
      </p:ext>
    </p:extLst>
  </p:cSld>
</p:sld>
</file>

<file path=ppt/slides/slide1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feeb061fd6d941d0"/>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graphicFrame>
        <p:nvGraphicFramePr>
          <p:cNvPr id="16" name=""/>
          <p:cNvGraphicFramePr/>
          <p:nvPr/>
        </p:nvGraphicFramePr>
        <p:xfrm>
          <a:off xmlns:a="http://schemas.openxmlformats.org/drawingml/2006/main" x="609600" y="2105025"/>
          <a:ext xmlns:a="http://schemas.openxmlformats.org/drawingml/2006/main" cx="10972800" cy="3400425"/>
        </p:xfrm>
        <a:graphic xmlns:a="http://schemas.openxmlformats.org/drawingml/2006/main">
          <a:graphicData uri="http://schemas.openxmlformats.org/drawingml/2006/table">
            <a:tbl>
              <a:tblPr/>
              <a:tblGrid>
                <a:gridCol w="3076575"/>
                <a:gridCol w="3505200"/>
                <a:gridCol w="4391025"/>
              </a:tblGrid>
              <a:tr h="504825">
                <a:tc>
                  <a:txBody>
                    <a:bodyPr/>
                    <a:lstStyle/>
                    <a:p>
                      <a:r>
                        <a:rPr sz="1500" b="1">
                          <a:solidFill>
                            <a:srgbClr val="182128"/>
                          </a:solidFill>
                          <a:latin typeface="Nimbus Sans"/>
                          <a:ea typeface="Nimbus Sans"/>
                          <a:cs typeface="Nimbus Sans"/>
                        </a:rPr>
                        <a:t>Partner</a:t>
                      </a:r>
                    </a:p>
                  </a:txBody>
                  <a:tcPr marL="91440" marR="91440" marT="45720" marB="45720">
                    <a:solidFill>
                      <a:srgbClr val="E7E5DD"/>
                    </a:solidFill>
                  </a:tcPr>
                </a:tc>
                <a:tc>
                  <a:txBody>
                    <a:bodyPr/>
                    <a:lstStyle/>
                    <a:p>
                      <a:r>
                        <a:rPr sz="1500" b="1">
                          <a:solidFill>
                            <a:srgbClr val="182128"/>
                          </a:solidFill>
                          <a:latin typeface="Nimbus Sans"/>
                          <a:ea typeface="Nimbus Sans"/>
                          <a:cs typeface="Nimbus Sans"/>
                        </a:rPr>
                        <a:t>Client need</a:t>
                      </a:r>
                    </a:p>
                  </a:txBody>
                  <a:tcPr marL="91440" marR="91440" marT="45720" marB="45720">
                    <a:solidFill>
                      <a:srgbClr val="E7E5DD"/>
                    </a:solidFill>
                  </a:tcPr>
                </a:tc>
                <a:tc>
                  <a:txBody>
                    <a:bodyPr/>
                    <a:lstStyle/>
                    <a:p>
                      <a:r>
                        <a:rPr sz="1500" b="1">
                          <a:solidFill>
                            <a:srgbClr val="182128"/>
                          </a:solidFill>
                          <a:latin typeface="Nimbus Sans"/>
                          <a:ea typeface="Nimbus Sans"/>
                          <a:cs typeface="Nimbus Sans"/>
                        </a:rPr>
                        <a:t>Potential FourPaths offer</a:t>
                      </a:r>
                    </a:p>
                  </a:txBody>
                  <a:tcPr marL="91440" marR="91440" marT="45720" marB="45720">
                    <a:solidFill>
                      <a:srgbClr val="E7E5DD"/>
                    </a:solidFill>
                  </a:tcPr>
                </a:tc>
              </a:tr>
              <a:tr h="723900">
                <a:tc>
                  <a:txBody>
                    <a:bodyPr/>
                    <a:lstStyle/>
                    <a:p>
                      <a:r>
                        <a:rPr sz="1800" b="1">
                          <a:solidFill>
                            <a:srgbClr val="182128"/>
                          </a:solidFill>
                          <a:latin typeface="Nimbus Sans"/>
                          <a:ea typeface="Nimbus Sans"/>
                          <a:cs typeface="Nimbus Sans"/>
                        </a:rPr>
                        <a:t>Coaches, recruiters and</a:t>
                      </a:r>
                    </a:p>
                    <a:p>
                      <a:r>
                        <a:rPr sz="1800" b="1">
                          <a:solidFill>
                            <a:srgbClr val="182128"/>
                          </a:solidFill>
                          <a:latin typeface="Nimbus Sans"/>
                          <a:ea typeface="Nimbus Sans"/>
                          <a:cs typeface="Nimbus Sans"/>
                        </a:rPr>
                        <a:t>outplacement firms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A next chapter after change</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Career exploration with</a:t>
                      </a:r>
                    </a:p>
                    <a:p>
                      <a:r>
                        <a:rPr sz="1800" b="0">
                          <a:solidFill>
                            <a:srgbClr val="182128"/>
                          </a:solidFill>
                          <a:latin typeface="Nimbus Sans"/>
                          <a:ea typeface="Nimbus Sans"/>
                          <a:cs typeface="Nimbus Sans"/>
                        </a:rPr>
                        <a:t>alternative income options</a:t>
                      </a:r>
                    </a:p>
                  </a:txBody>
                  <a:tcPr marL="91440" marR="91440" marT="45720" marB="45720">
                    <a:solidFill>
                      <a:srgbClr val="F5F3EC"/>
                    </a:solidFill>
                  </a:tcPr>
                </a:tc>
              </a:tr>
              <a:tr h="723900">
                <a:tc>
                  <a:txBody>
                    <a:bodyPr/>
                    <a:lstStyle/>
                    <a:p>
                      <a:r>
                        <a:rPr sz="1800" b="1">
                          <a:solidFill>
                            <a:srgbClr val="182128"/>
                          </a:solidFill>
                          <a:latin typeface="Nimbus Sans"/>
                          <a:ea typeface="Nimbus Sans"/>
                          <a:cs typeface="Nimbus Sans"/>
                        </a:rPr>
                        <a:t>Universities and</a:t>
                      </a:r>
                    </a:p>
                    <a:p>
                      <a:r>
                        <a:rPr sz="1800" b="1">
                          <a:solidFill>
                            <a:srgbClr val="182128"/>
                          </a:solidFill>
                          <a:latin typeface="Nimbus Sans"/>
                          <a:ea typeface="Nimbus Sans"/>
                          <a:cs typeface="Nimbus Sans"/>
                        </a:rPr>
                        <a:t>workforce organizations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A direction worth preparing for</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Skills-to-opportunity workshop</a:t>
                      </a:r>
                    </a:p>
                    <a:p>
                      <a:r>
                        <a:rPr sz="1800" b="0">
                          <a:solidFill>
                            <a:srgbClr val="182128"/>
                          </a:solidFill>
                          <a:latin typeface="Nimbus Sans"/>
                          <a:ea typeface="Nimbus Sans"/>
                          <a:cs typeface="Nimbus Sans"/>
                        </a:rPr>
                        <a:t>and advisor review</a:t>
                      </a:r>
                    </a:p>
                  </a:txBody>
                  <a:tcPr marL="91440" marR="91440" marT="45720" marB="45720">
                    <a:solidFill>
                      <a:srgbClr val="F5F3EC"/>
                    </a:solidFill>
                  </a:tcPr>
                </a:tc>
              </a:tr>
              <a:tr h="723900">
                <a:tc>
                  <a:txBody>
                    <a:bodyPr/>
                    <a:lstStyle/>
                    <a:p>
                      <a:r>
                        <a:rPr sz="1800" b="1">
                          <a:solidFill>
                            <a:srgbClr val="182128"/>
                          </a:solidFill>
                          <a:latin typeface="Nimbus Sans"/>
                          <a:ea typeface="Nimbus Sans"/>
                          <a:cs typeface="Nimbus Sans"/>
                        </a:rPr>
                        <a:t>Employers and</a:t>
                      </a:r>
                    </a:p>
                    <a:p>
                      <a:r>
                        <a:rPr sz="1800" b="1">
                          <a:solidFill>
                            <a:srgbClr val="182128"/>
                          </a:solidFill>
                          <a:latin typeface="Nimbus Sans"/>
                          <a:ea typeface="Nimbus Sans"/>
                          <a:cs typeface="Nimbus Sans"/>
                        </a:rPr>
                        <a:t>HR advisory firms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Development and transitions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Career planning or transition</a:t>
                      </a:r>
                    </a:p>
                    <a:p>
                      <a:r>
                        <a:rPr sz="1800" b="0">
                          <a:solidFill>
                            <a:srgbClr val="182128"/>
                          </a:solidFill>
                          <a:latin typeface="Nimbus Sans"/>
                          <a:ea typeface="Nimbus Sans"/>
                          <a:cs typeface="Nimbus Sans"/>
                        </a:rPr>
                        <a:t>program using selected Paths</a:t>
                      </a:r>
                    </a:p>
                  </a:txBody>
                  <a:tcPr marL="91440" marR="91440" marT="45720" marB="45720">
                    <a:solidFill>
                      <a:srgbClr val="F5F3EC"/>
                    </a:solidFill>
                  </a:tcPr>
                </a:tc>
              </a:tr>
              <a:tr h="723900">
                <a:tc>
                  <a:txBody>
                    <a:bodyPr/>
                    <a:lstStyle/>
                    <a:p>
                      <a:r>
                        <a:rPr sz="1800" b="1">
                          <a:solidFill>
                            <a:srgbClr val="182128"/>
                          </a:solidFill>
                          <a:latin typeface="Nimbus Sans"/>
                          <a:ea typeface="Nimbus Sans"/>
                          <a:cs typeface="Nimbus Sans"/>
                        </a:rPr>
                        <a:t>Associations and</a:t>
                      </a:r>
                    </a:p>
                    <a:p>
                      <a:r>
                        <a:rPr sz="1800" b="1">
                          <a:solidFill>
                            <a:srgbClr val="182128"/>
                          </a:solidFill>
                          <a:latin typeface="Nimbus Sans"/>
                          <a:ea typeface="Nimbus Sans"/>
                          <a:cs typeface="Nimbus Sans"/>
                        </a:rPr>
                        <a:t>enterprise-support firms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Member value and viable ventures</a:t>
                      </a:r>
                    </a:p>
                  </a:txBody>
                  <a:tcPr marL="91440" marR="91440" marT="45720" marB="45720">
                    <a:solidFill>
                      <a:srgbClr val="F5F3EC"/>
                    </a:solidFill>
                  </a:tcPr>
                </a:tc>
                <a:tc>
                  <a:txBody>
                    <a:bodyPr/>
                    <a:lstStyle/>
                    <a:p>
                      <a:r>
                        <a:rPr sz="1800" b="0">
                          <a:solidFill>
                            <a:srgbClr val="182128"/>
                          </a:solidFill>
                          <a:latin typeface="Nimbus Sans"/>
                          <a:ea typeface="Nimbus Sans"/>
                          <a:cs typeface="Nimbus Sans"/>
                        </a:rPr>
                        <a:t>Member exploration program</a:t>
                      </a:r>
                    </a:p>
                    <a:p>
                      <a:r>
                        <a:rPr sz="1800" b="0">
                          <a:solidFill>
                            <a:srgbClr val="182128"/>
                          </a:solidFill>
                          <a:latin typeface="Nimbus Sans"/>
                          <a:ea typeface="Nimbus Sans"/>
                          <a:cs typeface="Nimbus Sans"/>
                        </a:rPr>
                        <a:t>or venture-exploration service</a:t>
                      </a:r>
                    </a:p>
                  </a:txBody>
                  <a:tcPr marL="91440" marR="91440" marT="45720" marB="45720">
                    <a:solidFill>
                      <a:srgbClr val="F5F3EC"/>
                    </a:solidFill>
                  </a:tcPr>
                </a:tc>
              </a:tr>
            </a:tbl>
          </a:graphicData>
        </a:graphic>
      </p:graphicFrame>
      <p:sp>
        <p:nvSpPr>
          <p:cNvPr id="10" name="">
            <a:extLst xmlns:a="http://schemas.openxmlformats.org/drawingml/2006/main">
              <a:ext uri="{FF2B5EF4-FFF2-40B4-BE49-F238E27FC236}">
                <a16:creationId xmlns:a16="http://schemas.microsoft.com/office/drawing/2014/main" id="{62A60E75-FEE6-48BC-AF06-E4564AFDDC5B}"/>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18232B"/>
                </a:solidFill>
                <a:latin typeface="Nimbus Sans"/>
                <a:ea typeface="Nimbus Sans"/>
                <a:cs typeface="Nimbus Sans"/>
              </a:defRPr>
            </a:pPr>
            <a:r>
              <a:rPr sz="1650" b="1">
                <a:solidFill>
                  <a:srgbClr val="18232B"/>
                </a:solidFill>
                <a:latin typeface="Nimbus Sans"/>
                <a:ea typeface="Nimbus Sans"/>
                <a:cs typeface="Nimbus Sans"/>
              </a:rPr>
              <a:t>FourPaths</a:t>
            </a:r>
          </a:p>
        </p:txBody>
      </p:sp>
      <p:sp>
        <p:nvSpPr>
          <p:cNvPr id="11" name="">
            <a:extLst xmlns:a="http://schemas.openxmlformats.org/drawingml/2006/main">
              <a:ext uri="{FF2B5EF4-FFF2-40B4-BE49-F238E27FC236}">
                <a16:creationId xmlns:a16="http://schemas.microsoft.com/office/drawing/2014/main" id="{CA604472-98CF-4E89-90BD-07D37FB53288}"/>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56626D"/>
                </a:solidFill>
                <a:latin typeface="Nimbus Sans"/>
                <a:ea typeface="Nimbus Sans"/>
                <a:cs typeface="Nimbus Sans"/>
              </a:defRPr>
            </a:pPr>
            <a:r>
              <a:rPr sz="1125" b="0">
                <a:solidFill>
                  <a:srgbClr val="56626D"/>
                </a:solidFill>
                <a:latin typeface="Nimbus Sans"/>
                <a:ea typeface="Nimbus Sans"/>
                <a:cs typeface="Nimbus Sans"/>
              </a:rPr>
              <a:t>YOUR AUDIENCE</a:t>
            </a:r>
          </a:p>
        </p:txBody>
      </p:sp>
      <p:sp>
        <p:nvSpPr>
          <p:cNvPr id="12" name="">
            <a:extLst xmlns:a="http://schemas.openxmlformats.org/drawingml/2006/main">
              <a:ext uri="{FF2B5EF4-FFF2-40B4-BE49-F238E27FC236}">
                <a16:creationId xmlns:a16="http://schemas.microsoft.com/office/drawing/2014/main" id="{FEB31B2F-991D-4BD6-B2EB-94B136E3E93C}"/>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6626D"/>
                </a:solidFill>
                <a:latin typeface="Nimbus Sans"/>
                <a:ea typeface="Nimbus Sans"/>
                <a:cs typeface="Nimbus Sans"/>
              </a:defRPr>
            </a:pPr>
            <a:r>
              <a:rPr sz="1350" b="0">
                <a:solidFill>
                  <a:srgbClr val="56626D"/>
                </a:solidFill>
                <a:latin typeface="Nimbus Sans"/>
                <a:ea typeface="Nimbus Sans"/>
                <a:cs typeface="Nimbus Sans"/>
              </a:rPr>
              <a:t>12</a:t>
            </a:r>
          </a:p>
        </p:txBody>
      </p:sp>
      <p:sp>
        <p:nvSpPr>
          <p:cNvPr id="13" name="">
            <a:extLst xmlns:a="http://schemas.openxmlformats.org/drawingml/2006/main">
              <a:ext uri="{FF2B5EF4-FFF2-40B4-BE49-F238E27FC236}">
                <a16:creationId xmlns:a16="http://schemas.microsoft.com/office/drawing/2014/main" id="{2C985F62-3E77-497C-B628-456979BB365F}"/>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8232B"/>
                </a:solidFill>
                <a:latin typeface="Nimbus Sans"/>
                <a:ea typeface="Nimbus Sans"/>
                <a:cs typeface="Nimbus Sans"/>
              </a:defRPr>
            </a:pPr>
            <a:r>
              <a:rPr sz="3450" b="1">
                <a:solidFill>
                  <a:srgbClr val="18232B"/>
                </a:solidFill>
                <a:latin typeface="Nimbus Sans"/>
                <a:ea typeface="Nimbus Sans"/>
                <a:cs typeface="Nimbus Sans"/>
              </a:rPr>
              <a:t>Serve the people you already support</a:t>
            </a:r>
          </a:p>
        </p:txBody>
      </p:sp>
      <p:sp>
        <p:nvSpPr>
          <p:cNvPr id="14" name="">
            <a:extLst xmlns:a="http://schemas.openxmlformats.org/drawingml/2006/main">
              <a:ext uri="{FF2B5EF4-FFF2-40B4-BE49-F238E27FC236}">
                <a16:creationId xmlns:a16="http://schemas.microsoft.com/office/drawing/2014/main" id="{8D9F32FC-ABC2-477F-861F-094941E2420E}"/>
              </a:ext>
            </a:extLst>
          </p:cNvPr>
          <p:cNvSpPr>
            <a:spLocks xmlns:a="http://schemas.openxmlformats.org/drawingml/2006/main" noGrp="1"/>
          </p:cNvSpPr>
          <p:nvPr/>
        </p:nvSpPr>
        <p:spPr>
          <a:xfrm xmlns:a="http://schemas.openxmlformats.org/drawingml/2006/main">
            <a:off x="609600" y="5867400"/>
            <a:ext cx="10953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0">
                <a:solidFill>
                  <a:srgbClr val="18232B"/>
                </a:solidFill>
                <a:latin typeface="Nimbus Sans"/>
                <a:ea typeface="Nimbus Sans"/>
                <a:cs typeface="Nimbus Sans"/>
              </a:defRPr>
            </a:pPr>
            <a:r>
              <a:rPr sz="2100" b="0">
                <a:solidFill>
                  <a:srgbClr val="18232B"/>
                </a:solidFill>
                <a:latin typeface="Nimbus Sans"/>
                <a:ea typeface="Nimbus Sans"/>
                <a:cs typeface="Nimbus Sans"/>
              </a:rPr>
              <a:t>The audience determines the appropriate Paths and advisory service.</a:t>
            </a:r>
          </a:p>
        </p:txBody>
      </p:sp>
    </p:spTree>
    <p:extLst>
      <p:ext uri="{BB962C8B-B14F-4D97-AF65-F5344CB8AC3E}">
        <p14:creationId xmlns:p14="http://schemas.microsoft.com/office/powerpoint/2010/main" val="248298774"/>
      </p:ext>
    </p:extLst>
  </p:cSld>
</p:sld>
</file>

<file path=ppt/slides/slide13.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36" name=""/>
          <p:cNvPicPr>
            <a:picLocks xmlns:a="http://schemas.openxmlformats.org/drawingml/2006/main" noChangeAspect="1"/>
          </p:cNvPicPr>
          <p:nvPr/>
        </p:nvPicPr>
        <p:blipFill>
          <a:blip xmlns:r="http://schemas.openxmlformats.org/officeDocument/2006/relationships" xmlns:a="http://schemas.openxmlformats.org/drawingml/2006/main" r:embed="Rdca7722aeb13495a"/>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28AFFAFA-F859-434F-991D-A412E3BA8C4F}"/>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20" name="">
            <a:extLst xmlns:a="http://schemas.openxmlformats.org/drawingml/2006/main">
              <a:ext uri="{FF2B5EF4-FFF2-40B4-BE49-F238E27FC236}">
                <a16:creationId xmlns:a16="http://schemas.microsoft.com/office/drawing/2014/main" id="{C936324E-26D8-4E7C-B3CA-6FA1F93BA70E}"/>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THE SERVICE OPPORTUNITY</a:t>
            </a:r>
          </a:p>
        </p:txBody>
      </p:sp>
      <p:sp>
        <p:nvSpPr>
          <p:cNvPr id="21" name="">
            <a:extLst xmlns:a="http://schemas.openxmlformats.org/drawingml/2006/main">
              <a:ext uri="{FF2B5EF4-FFF2-40B4-BE49-F238E27FC236}">
                <a16:creationId xmlns:a16="http://schemas.microsoft.com/office/drawing/2014/main" id="{9B009A4B-9C6F-4159-82F5-BF48D8774D18}"/>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13</a:t>
            </a:r>
          </a:p>
        </p:txBody>
      </p:sp>
      <p:sp>
        <p:nvSpPr>
          <p:cNvPr id="22" name="">
            <a:extLst xmlns:a="http://schemas.openxmlformats.org/drawingml/2006/main">
              <a:ext uri="{FF2B5EF4-FFF2-40B4-BE49-F238E27FC236}">
                <a16:creationId xmlns:a16="http://schemas.microsoft.com/office/drawing/2014/main" id="{7CCF8034-B0F5-4F33-896B-D4465DF86064}"/>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Build a valuable new service offering</a:t>
            </a:r>
          </a:p>
        </p:txBody>
      </p:sp>
      <p:sp>
        <p:nvSpPr>
          <p:cNvPr id="23" name="">
            <a:extLst xmlns:a="http://schemas.openxmlformats.org/drawingml/2006/main">
              <a:ext uri="{FF2B5EF4-FFF2-40B4-BE49-F238E27FC236}">
                <a16:creationId xmlns:a16="http://schemas.microsoft.com/office/drawing/2014/main" id="{80392AF1-38AC-4728-9B1C-47A7B556EEDE}"/>
              </a:ext>
            </a:extLst>
          </p:cNvPr>
          <p:cNvSpPr>
            <a:spLocks xmlns:a="http://schemas.openxmlformats.org/drawingml/2006/main" noGrp="1"/>
          </p:cNvSpPr>
          <p:nvPr/>
        </p:nvSpPr>
        <p:spPr>
          <a:xfrm xmlns:a="http://schemas.openxmlformats.org/drawingml/2006/main">
            <a:off x="609600" y="2238375"/>
            <a:ext cx="333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625" b="1">
                <a:solidFill>
                  <a:srgbClr val="76C49A"/>
                </a:solidFill>
                <a:latin typeface="Nimbus Sans"/>
                <a:ea typeface="Nimbus Sans"/>
                <a:cs typeface="Nimbus Sans"/>
              </a:defRPr>
            </a:pPr>
            <a:r>
              <a:rPr sz="2625" b="1">
                <a:solidFill>
                  <a:srgbClr val="76C49A"/>
                </a:solidFill>
                <a:latin typeface="Nimbus Sans"/>
                <a:ea typeface="Nimbus Sans"/>
                <a:cs typeface="Nimbus Sans"/>
              </a:rPr>
              <a:t>01</a:t>
            </a:r>
          </a:p>
        </p:txBody>
      </p:sp>
      <p:sp>
        <p:nvSpPr>
          <p:cNvPr id="24" name="">
            <a:extLst xmlns:a="http://schemas.openxmlformats.org/drawingml/2006/main">
              <a:ext uri="{FF2B5EF4-FFF2-40B4-BE49-F238E27FC236}">
                <a16:creationId xmlns:a16="http://schemas.microsoft.com/office/drawing/2014/main" id="{EDF12C02-16D3-4990-BA55-EC42478590B0}"/>
              </a:ext>
            </a:extLst>
          </p:cNvPr>
          <p:cNvSpPr>
            <a:spLocks xmlns:a="http://schemas.openxmlformats.org/drawingml/2006/main" noGrp="1"/>
          </p:cNvSpPr>
          <p:nvPr/>
        </p:nvSpPr>
        <p:spPr>
          <a:xfrm xmlns:a="http://schemas.openxmlformats.org/drawingml/2006/main">
            <a:off x="609600" y="2971800"/>
            <a:ext cx="347662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F5F3EC"/>
                </a:solidFill>
                <a:latin typeface="Nimbus Sans"/>
                <a:ea typeface="Nimbus Sans"/>
                <a:cs typeface="Nimbus Sans"/>
              </a:defRPr>
            </a:pPr>
            <a:r>
              <a:rPr sz="2250" b="1">
                <a:solidFill>
                  <a:srgbClr val="F5F3EC"/>
                </a:solidFill>
                <a:latin typeface="Nimbus Sans"/>
                <a:ea typeface="Nimbus Sans"/>
                <a:cs typeface="Nimbus Sans"/>
              </a:rPr>
              <a:t>Brief + advisor review</a:t>
            </a:r>
          </a:p>
        </p:txBody>
      </p:sp>
      <p:sp>
        <p:nvSpPr>
          <p:cNvPr id="25" name="">
            <a:extLst xmlns:a="http://schemas.openxmlformats.org/drawingml/2006/main">
              <a:ext uri="{FF2B5EF4-FFF2-40B4-BE49-F238E27FC236}">
                <a16:creationId xmlns:a16="http://schemas.microsoft.com/office/drawing/2014/main" id="{607EC340-A59A-4CBB-9956-C3627CE1C1C5}"/>
              </a:ext>
            </a:extLst>
          </p:cNvPr>
          <p:cNvSpPr>
            <a:spLocks xmlns:a="http://schemas.openxmlformats.org/drawingml/2006/main" noGrp="1"/>
          </p:cNvSpPr>
          <p:nvPr/>
        </p:nvSpPr>
        <p:spPr>
          <a:xfrm xmlns:a="http://schemas.openxmlformats.org/drawingml/2006/main">
            <a:off x="609600" y="38100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Bundle the exploration and</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review into an existing service.</a:t>
            </a:r>
          </a:p>
        </p:txBody>
      </p:sp>
      <p:sp>
        <p:nvSpPr>
          <p:cNvPr id="26" name="">
            <a:extLst xmlns:a="http://schemas.openxmlformats.org/drawingml/2006/main">
              <a:ext uri="{FF2B5EF4-FFF2-40B4-BE49-F238E27FC236}">
                <a16:creationId xmlns:a16="http://schemas.microsoft.com/office/drawing/2014/main" id="{580371C6-4912-4EEE-8519-5A8CC4FC26FF}"/>
              </a:ext>
            </a:extLst>
          </p:cNvPr>
          <p:cNvSpPr>
            <a:spLocks xmlns:a="http://schemas.openxmlformats.org/drawingml/2006/main" noGrp="1"/>
          </p:cNvSpPr>
          <p:nvPr/>
        </p:nvSpPr>
        <p:spPr>
          <a:xfrm xmlns:a="http://schemas.openxmlformats.org/drawingml/2006/main">
            <a:off x="4476750" y="2238375"/>
            <a:ext cx="333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625" b="1">
                <a:solidFill>
                  <a:srgbClr val="6EBADA"/>
                </a:solidFill>
                <a:latin typeface="Nimbus Sans"/>
                <a:ea typeface="Nimbus Sans"/>
                <a:cs typeface="Nimbus Sans"/>
              </a:defRPr>
            </a:pPr>
            <a:r>
              <a:rPr sz="2625" b="1">
                <a:solidFill>
                  <a:srgbClr val="6EBADA"/>
                </a:solidFill>
                <a:latin typeface="Nimbus Sans"/>
                <a:ea typeface="Nimbus Sans"/>
                <a:cs typeface="Nimbus Sans"/>
              </a:rPr>
              <a:t>02</a:t>
            </a:r>
          </a:p>
        </p:txBody>
      </p:sp>
      <p:sp>
        <p:nvSpPr>
          <p:cNvPr id="27" name="">
            <a:extLst xmlns:a="http://schemas.openxmlformats.org/drawingml/2006/main">
              <a:ext uri="{FF2B5EF4-FFF2-40B4-BE49-F238E27FC236}">
                <a16:creationId xmlns:a16="http://schemas.microsoft.com/office/drawing/2014/main" id="{624DB30E-062F-42C1-AE62-F8357D9B1CBC}"/>
              </a:ext>
            </a:extLst>
          </p:cNvPr>
          <p:cNvSpPr>
            <a:spLocks xmlns:a="http://schemas.openxmlformats.org/drawingml/2006/main" noGrp="1"/>
          </p:cNvSpPr>
          <p:nvPr/>
        </p:nvSpPr>
        <p:spPr>
          <a:xfrm xmlns:a="http://schemas.openxmlformats.org/drawingml/2006/main">
            <a:off x="4476750" y="2971800"/>
            <a:ext cx="347662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F5F3EC"/>
                </a:solidFill>
                <a:latin typeface="Nimbus Sans"/>
                <a:ea typeface="Nimbus Sans"/>
                <a:cs typeface="Nimbus Sans"/>
              </a:defRPr>
            </a:pPr>
            <a:r>
              <a:rPr sz="2250" b="1">
                <a:solidFill>
                  <a:srgbClr val="F5F3EC"/>
                </a:solidFill>
                <a:latin typeface="Nimbus Sans"/>
                <a:ea typeface="Nimbus Sans"/>
                <a:cs typeface="Nimbus Sans"/>
              </a:rPr>
              <a:t>Guided program</a:t>
            </a:r>
          </a:p>
        </p:txBody>
      </p:sp>
      <p:sp>
        <p:nvSpPr>
          <p:cNvPr id="28" name="">
            <a:extLst xmlns:a="http://schemas.openxmlformats.org/drawingml/2006/main">
              <a:ext uri="{FF2B5EF4-FFF2-40B4-BE49-F238E27FC236}">
                <a16:creationId xmlns:a16="http://schemas.microsoft.com/office/drawing/2014/main" id="{70B1DC1A-0482-41B3-B855-A05BFE3D0613}"/>
              </a:ext>
            </a:extLst>
          </p:cNvPr>
          <p:cNvSpPr>
            <a:spLocks xmlns:a="http://schemas.openxmlformats.org/drawingml/2006/main" noGrp="1"/>
          </p:cNvSpPr>
          <p:nvPr/>
        </p:nvSpPr>
        <p:spPr>
          <a:xfrm xmlns:a="http://schemas.openxmlformats.org/drawingml/2006/main">
            <a:off x="4476750" y="38100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Add follow-through as clients</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test a possible direction.</a:t>
            </a:r>
          </a:p>
        </p:txBody>
      </p:sp>
      <p:sp>
        <p:nvSpPr>
          <p:cNvPr id="29" name="">
            <a:extLst xmlns:a="http://schemas.openxmlformats.org/drawingml/2006/main">
              <a:ext uri="{FF2B5EF4-FFF2-40B4-BE49-F238E27FC236}">
                <a16:creationId xmlns:a16="http://schemas.microsoft.com/office/drawing/2014/main" id="{F589ADBB-748C-4308-810A-73FDC04781E6}"/>
              </a:ext>
            </a:extLst>
          </p:cNvPr>
          <p:cNvSpPr>
            <a:spLocks xmlns:a="http://schemas.openxmlformats.org/drawingml/2006/main" noGrp="1"/>
          </p:cNvSpPr>
          <p:nvPr/>
        </p:nvSpPr>
        <p:spPr>
          <a:xfrm xmlns:a="http://schemas.openxmlformats.org/drawingml/2006/main">
            <a:off x="8343900" y="2238375"/>
            <a:ext cx="333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625" b="1">
                <a:solidFill>
                  <a:srgbClr val="B79ADD"/>
                </a:solidFill>
                <a:latin typeface="Nimbus Sans"/>
                <a:ea typeface="Nimbus Sans"/>
                <a:cs typeface="Nimbus Sans"/>
              </a:defRPr>
            </a:pPr>
            <a:r>
              <a:rPr sz="2625" b="1">
                <a:solidFill>
                  <a:srgbClr val="B79ADD"/>
                </a:solidFill>
                <a:latin typeface="Nimbus Sans"/>
                <a:ea typeface="Nimbus Sans"/>
                <a:cs typeface="Nimbus Sans"/>
              </a:rPr>
              <a:t>03</a:t>
            </a:r>
          </a:p>
        </p:txBody>
      </p:sp>
      <p:sp>
        <p:nvSpPr>
          <p:cNvPr id="30" name="">
            <a:extLst xmlns:a="http://schemas.openxmlformats.org/drawingml/2006/main">
              <a:ext uri="{FF2B5EF4-FFF2-40B4-BE49-F238E27FC236}">
                <a16:creationId xmlns:a16="http://schemas.microsoft.com/office/drawing/2014/main" id="{FD5B64B5-54F3-43BA-85E5-CA843DB0171F}"/>
              </a:ext>
            </a:extLst>
          </p:cNvPr>
          <p:cNvSpPr>
            <a:spLocks xmlns:a="http://schemas.openxmlformats.org/drawingml/2006/main" noGrp="1"/>
          </p:cNvSpPr>
          <p:nvPr/>
        </p:nvSpPr>
        <p:spPr>
          <a:xfrm xmlns:a="http://schemas.openxmlformats.org/drawingml/2006/main">
            <a:off x="8343900" y="2971800"/>
            <a:ext cx="347662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1">
                <a:solidFill>
                  <a:srgbClr val="F5F3EC"/>
                </a:solidFill>
                <a:latin typeface="Nimbus Sans"/>
                <a:ea typeface="Nimbus Sans"/>
                <a:cs typeface="Nimbus Sans"/>
              </a:defRPr>
            </a:pPr>
            <a:r>
              <a:rPr sz="2250" b="1">
                <a:solidFill>
                  <a:srgbClr val="F5F3EC"/>
                </a:solidFill>
                <a:latin typeface="Nimbus Sans"/>
                <a:ea typeface="Nimbus Sans"/>
                <a:cs typeface="Nimbus Sans"/>
              </a:rPr>
              <a:t>Sponsored cohort</a:t>
            </a:r>
          </a:p>
        </p:txBody>
      </p:sp>
      <p:sp>
        <p:nvSpPr>
          <p:cNvPr id="31" name="">
            <a:extLst xmlns:a="http://schemas.openxmlformats.org/drawingml/2006/main">
              <a:ext uri="{FF2B5EF4-FFF2-40B4-BE49-F238E27FC236}">
                <a16:creationId xmlns:a16="http://schemas.microsoft.com/office/drawing/2014/main" id="{B8B5FBA1-73F4-4E59-BCF0-EEF7BB30F43E}"/>
              </a:ext>
            </a:extLst>
          </p:cNvPr>
          <p:cNvSpPr>
            <a:spLocks xmlns:a="http://schemas.openxmlformats.org/drawingml/2006/main" noGrp="1"/>
          </p:cNvSpPr>
          <p:nvPr/>
        </p:nvSpPr>
        <p:spPr>
          <a:xfrm xmlns:a="http://schemas.openxmlformats.org/drawingml/2006/main">
            <a:off x="8343900" y="38100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Serve a group funded by an</a:t>
            </a:r>
          </a:p>
          <a:p xmlns:a="http://schemas.openxmlformats.org/drawingml/2006/main">
            <a:pPr algn="l">
              <a:defRPr sz="1950" b="0">
                <a:solidFill>
                  <a:srgbClr val="F5F3EC"/>
                </a:solidFill>
                <a:latin typeface="Nimbus Sans"/>
                <a:ea typeface="Nimbus Sans"/>
                <a:cs typeface="Nimbus Sans"/>
              </a:defRPr>
            </a:pPr>
            <a:r>
              <a:rPr sz="1950" b="0">
                <a:solidFill>
                  <a:srgbClr val="F5F3EC"/>
                </a:solidFill>
                <a:latin typeface="Nimbus Sans"/>
                <a:ea typeface="Nimbus Sans"/>
                <a:cs typeface="Nimbus Sans"/>
              </a:rPr>
              <a:t>employer, college or association.</a:t>
            </a:r>
          </a:p>
        </p:txBody>
      </p:sp>
      <p:sp>
        <p:nvSpPr>
          <p:cNvPr id="32" name="">
            <a:extLst xmlns:a="http://schemas.openxmlformats.org/drawingml/2006/main">
              <a:ext uri="{FF2B5EF4-FFF2-40B4-BE49-F238E27FC236}">
                <a16:creationId xmlns:a16="http://schemas.microsoft.com/office/drawing/2014/main" id="{0338E185-8AD3-4E82-8F05-91C2D8F6E5FE}"/>
              </a:ext>
            </a:extLst>
          </p:cNvPr>
          <p:cNvSpPr>
            <a:spLocks xmlns:a="http://schemas.openxmlformats.org/drawingml/2006/main" noGrp="1"/>
          </p:cNvSpPr>
          <p:nvPr/>
        </p:nvSpPr>
        <p:spPr>
          <a:xfrm xmlns:a="http://schemas.openxmlformats.org/drawingml/2006/main">
            <a:off x="609600" y="5095875"/>
            <a:ext cx="10906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E4BE58"/>
                </a:solidFill>
                <a:latin typeface="Nimbus Sans"/>
                <a:ea typeface="Nimbus Sans"/>
                <a:cs typeface="Nimbus Sans"/>
              </a:defRPr>
            </a:pPr>
            <a:r>
              <a:rPr sz="2400" b="1">
                <a:solidFill>
                  <a:srgbClr val="E4BE58"/>
                </a:solidFill>
                <a:latin typeface="Nimbus Sans"/>
                <a:ea typeface="Nimbus Sans"/>
                <a:cs typeface="Nimbus Sans"/>
              </a:rPr>
              <a:t>Your brand. Your audience. A defined service.</a:t>
            </a:r>
          </a:p>
        </p:txBody>
      </p:sp>
      <p:sp>
        <p:nvSpPr>
          <p:cNvPr id="33" name="">
            <a:extLst xmlns:a="http://schemas.openxmlformats.org/drawingml/2006/main">
              <a:ext uri="{FF2B5EF4-FFF2-40B4-BE49-F238E27FC236}">
                <a16:creationId xmlns:a16="http://schemas.microsoft.com/office/drawing/2014/main" id="{5631CC21-DF64-4C47-A98A-59B897C93F8C}"/>
              </a:ext>
            </a:extLst>
          </p:cNvPr>
          <p:cNvSpPr>
            <a:spLocks xmlns:a="http://schemas.openxmlformats.org/drawingml/2006/main" noGrp="1"/>
          </p:cNvSpPr>
          <p:nvPr/>
        </p:nvSpPr>
        <p:spPr>
          <a:xfrm xmlns:a="http://schemas.openxmlformats.org/drawingml/2006/main">
            <a:off x="609600" y="5848350"/>
            <a:ext cx="22383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1">
                <a:solidFill>
                  <a:srgbClr val="E4BE58"/>
                </a:solidFill>
                <a:latin typeface="Nimbus Sans"/>
                <a:ea typeface="Nimbus Sans"/>
                <a:cs typeface="Nimbus Sans"/>
              </a:defRPr>
            </a:pPr>
            <a:r>
              <a:rPr sz="2700" b="1">
                <a:solidFill>
                  <a:srgbClr val="E4BE58"/>
                </a:solidFill>
                <a:latin typeface="Nimbus Sans"/>
                <a:ea typeface="Nimbus Sans"/>
                <a:cs typeface="Nimbus Sans"/>
              </a:rPr>
              <a:t>$5.34bn</a:t>
            </a:r>
          </a:p>
        </p:txBody>
      </p:sp>
      <p:sp>
        <p:nvSpPr>
          <p:cNvPr id="34" name="">
            <a:extLst xmlns:a="http://schemas.openxmlformats.org/drawingml/2006/main">
              <a:ext uri="{FF2B5EF4-FFF2-40B4-BE49-F238E27FC236}">
                <a16:creationId xmlns:a16="http://schemas.microsoft.com/office/drawing/2014/main" id="{B07D48C1-ABE0-42A2-9933-20E930DE54D6}"/>
              </a:ext>
            </a:extLst>
          </p:cNvPr>
          <p:cNvSpPr>
            <a:spLocks xmlns:a="http://schemas.openxmlformats.org/drawingml/2006/main" noGrp="1"/>
          </p:cNvSpPr>
          <p:nvPr/>
        </p:nvSpPr>
        <p:spPr>
          <a:xfrm xmlns:a="http://schemas.openxmlformats.org/drawingml/2006/main">
            <a:off x="3067050" y="5781675"/>
            <a:ext cx="8324850" cy="581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575" b="0">
                <a:solidFill>
                  <a:srgbClr val="C2C5C8"/>
                </a:solidFill>
                <a:latin typeface="Nimbus Sans"/>
                <a:ea typeface="Nimbus Sans"/>
                <a:cs typeface="Nimbus Sans"/>
              </a:defRPr>
            </a:pPr>
            <a:r>
              <a:rPr sz="1575" b="0">
                <a:solidFill>
                  <a:srgbClr val="C2C5C8"/>
                </a:solidFill>
                <a:latin typeface="Nimbus Sans"/>
                <a:ea typeface="Nimbus Sans"/>
                <a:cs typeface="Nimbus Sans"/>
              </a:rPr>
              <a:t>Annual global professional coaching revenue</a:t>
            </a:r>
          </a:p>
          <a:p xmlns:a="http://schemas.openxmlformats.org/drawingml/2006/main">
            <a:pPr algn="l">
              <a:defRPr sz="1575" b="0">
                <a:solidFill>
                  <a:srgbClr val="C2C5C8"/>
                </a:solidFill>
                <a:latin typeface="Nimbus Sans"/>
                <a:ea typeface="Nimbus Sans"/>
                <a:cs typeface="Nimbus Sans"/>
              </a:defRPr>
            </a:pPr>
            <a:r>
              <a:rPr sz="1575" b="0">
                <a:solidFill>
                  <a:srgbClr val="C2C5C8"/>
                </a:solidFill>
                <a:latin typeface="Nimbus Sans"/>
                <a:ea typeface="Nimbus Sans"/>
                <a:cs typeface="Nimbus Sans"/>
              </a:rPr>
              <a:t>ICF 2025 sector context, not a FourPaths market-size estimate</a:t>
            </a:r>
          </a:p>
        </p:txBody>
      </p:sp>
      <p:sp>
        <p:nvSpPr>
          <p:cNvPr id="35" name="">
            <a:extLst xmlns:a="http://schemas.openxmlformats.org/drawingml/2006/main">
              <a:ext uri="{FF2B5EF4-FFF2-40B4-BE49-F238E27FC236}">
                <a16:creationId xmlns:a16="http://schemas.microsoft.com/office/drawing/2014/main" id="{7B13678C-365B-48AD-9022-19C5668FAC6A}"/>
              </a:ext>
            </a:extLst>
          </p:cNvPr>
          <p:cNvSpPr>
            <a:spLocks xmlns:a="http://schemas.openxmlformats.org/drawingml/2006/main" noGrp="1"/>
          </p:cNvSpPr>
          <p:nvPr/>
        </p:nvSpPr>
        <p:spPr>
          <a:xfrm xmlns:a="http://schemas.openxmlformats.org/drawingml/2006/main">
            <a:off x="609600" y="6457950"/>
            <a:ext cx="10972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050" b="0">
                <a:solidFill>
                  <a:srgbClr val="C2C5C8"/>
                </a:solidFill>
                <a:latin typeface="Nimbus Sans"/>
                <a:ea typeface="Nimbus Sans"/>
                <a:cs typeface="Nimbus Sans"/>
              </a:defRPr>
            </a:pPr>
            <a:r>
              <a:rPr sz="1050" b="0">
                <a:solidFill>
                  <a:srgbClr val="C2C5C8"/>
                </a:solidFill>
                <a:latin typeface="Nimbus Sans"/>
                <a:ea typeface="Nimbus Sans"/>
                <a:cs typeface="Nimbus Sans"/>
              </a:rPr>
              <a:t>Potential service models. Access, branding, distribution, support and commercial terms to agree. Source: ICF Global Coaching Study 2025.</a:t>
            </a:r>
          </a:p>
        </p:txBody>
      </p:sp>
    </p:spTree>
    <p:extLst>
      <p:ext uri="{BB962C8B-B14F-4D97-AF65-F5344CB8AC3E}">
        <p14:creationId xmlns:p14="http://schemas.microsoft.com/office/powerpoint/2010/main" val="1247051303"/>
      </p:ext>
    </p:extLst>
  </p:cSld>
</p:sld>
</file>

<file path=ppt/slides/slide1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1e1fb86e730047ad"/>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2510B879-A6A1-4541-97AE-27AF3C9339A4}"/>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18232B"/>
                </a:solidFill>
                <a:latin typeface="Nimbus Sans"/>
                <a:ea typeface="Nimbus Sans"/>
                <a:cs typeface="Nimbus Sans"/>
              </a:defRPr>
            </a:pPr>
            <a:r>
              <a:rPr sz="1650" b="1">
                <a:solidFill>
                  <a:srgbClr val="18232B"/>
                </a:solidFill>
                <a:latin typeface="Nimbus Sans"/>
                <a:ea typeface="Nimbus Sans"/>
                <a:cs typeface="Nimbus Sans"/>
              </a:rPr>
              <a:t>FourPaths</a:t>
            </a:r>
          </a:p>
        </p:txBody>
      </p:sp>
      <p:sp>
        <p:nvSpPr>
          <p:cNvPr id="15" name="">
            <a:extLst xmlns:a="http://schemas.openxmlformats.org/drawingml/2006/main">
              <a:ext uri="{FF2B5EF4-FFF2-40B4-BE49-F238E27FC236}">
                <a16:creationId xmlns:a16="http://schemas.microsoft.com/office/drawing/2014/main" id="{24217A0F-F83E-4504-954E-D9D7A2AA4B94}"/>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56626D"/>
                </a:solidFill>
                <a:latin typeface="Nimbus Sans"/>
                <a:ea typeface="Nimbus Sans"/>
                <a:cs typeface="Nimbus Sans"/>
              </a:defRPr>
            </a:pPr>
            <a:r>
              <a:rPr sz="1125" b="0">
                <a:solidFill>
                  <a:srgbClr val="56626D"/>
                </a:solidFill>
                <a:latin typeface="Nimbus Sans"/>
                <a:ea typeface="Nimbus Sans"/>
                <a:cs typeface="Nimbus Sans"/>
              </a:rPr>
              <a:t>A MEASURABLE PILOT</a:t>
            </a:r>
          </a:p>
        </p:txBody>
      </p:sp>
      <p:sp>
        <p:nvSpPr>
          <p:cNvPr id="16" name="">
            <a:extLst xmlns:a="http://schemas.openxmlformats.org/drawingml/2006/main">
              <a:ext uri="{FF2B5EF4-FFF2-40B4-BE49-F238E27FC236}">
                <a16:creationId xmlns:a16="http://schemas.microsoft.com/office/drawing/2014/main" id="{9678BBFD-3C19-4F5E-9CEF-375718E7F451}"/>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56626D"/>
                </a:solidFill>
                <a:latin typeface="Nimbus Sans"/>
                <a:ea typeface="Nimbus Sans"/>
                <a:cs typeface="Nimbus Sans"/>
              </a:defRPr>
            </a:pPr>
            <a:r>
              <a:rPr sz="1350" b="0">
                <a:solidFill>
                  <a:srgbClr val="56626D"/>
                </a:solidFill>
                <a:latin typeface="Nimbus Sans"/>
                <a:ea typeface="Nimbus Sans"/>
                <a:cs typeface="Nimbus Sans"/>
              </a:rPr>
              <a:t>14</a:t>
            </a:r>
          </a:p>
        </p:txBody>
      </p:sp>
      <p:sp>
        <p:nvSpPr>
          <p:cNvPr id="17" name="">
            <a:extLst xmlns:a="http://schemas.openxmlformats.org/drawingml/2006/main">
              <a:ext uri="{FF2B5EF4-FFF2-40B4-BE49-F238E27FC236}">
                <a16:creationId xmlns:a16="http://schemas.microsoft.com/office/drawing/2014/main" id="{B3EB0861-06EA-4622-B35E-19012686FBE8}"/>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18232B"/>
                </a:solidFill>
                <a:latin typeface="Nimbus Sans"/>
                <a:ea typeface="Nimbus Sans"/>
                <a:cs typeface="Nimbus Sans"/>
              </a:defRPr>
            </a:pPr>
            <a:r>
              <a:rPr sz="3450" b="1">
                <a:solidFill>
                  <a:srgbClr val="18232B"/>
                </a:solidFill>
                <a:latin typeface="Nimbus Sans"/>
                <a:ea typeface="Nimbus Sans"/>
                <a:cs typeface="Nimbus Sans"/>
              </a:rPr>
              <a:t>A pilot makes the value measurable</a:t>
            </a:r>
          </a:p>
        </p:txBody>
      </p:sp>
      <p:sp>
        <p:nvSpPr>
          <p:cNvPr id="18" name="">
            <a:extLst xmlns:a="http://schemas.openxmlformats.org/drawingml/2006/main">
              <a:ext uri="{FF2B5EF4-FFF2-40B4-BE49-F238E27FC236}">
                <a16:creationId xmlns:a16="http://schemas.microsoft.com/office/drawing/2014/main" id="{035B04AA-1689-4964-A35F-012069168CC5}"/>
              </a:ext>
            </a:extLst>
          </p:cNvPr>
          <p:cNvSpPr>
            <a:spLocks xmlns:a="http://schemas.openxmlformats.org/drawingml/2006/main" noGrp="1"/>
          </p:cNvSpPr>
          <p:nvPr/>
        </p:nvSpPr>
        <p:spPr>
          <a:xfrm xmlns:a="http://schemas.openxmlformats.org/drawingml/2006/main">
            <a:off x="609600" y="1952625"/>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250" b="0">
                <a:solidFill>
                  <a:srgbClr val="56626D"/>
                </a:solidFill>
                <a:latin typeface="Nimbus Sans"/>
                <a:ea typeface="Nimbus Sans"/>
                <a:cs typeface="Nimbus Sans"/>
              </a:defRPr>
            </a:pPr>
            <a:r>
              <a:rPr sz="2250" b="0">
                <a:solidFill>
                  <a:srgbClr val="56626D"/>
                </a:solidFill>
                <a:latin typeface="Nimbus Sans"/>
                <a:ea typeface="Nimbus Sans"/>
                <a:cs typeface="Nimbus Sans"/>
              </a:rPr>
              <a:t>One audience. Selected Paths. A clear advisory offer.</a:t>
            </a:r>
          </a:p>
        </p:txBody>
      </p:sp>
      <p:sp>
        <p:nvSpPr>
          <p:cNvPr id="19" name="">
            <a:extLst xmlns:a="http://schemas.openxmlformats.org/drawingml/2006/main">
              <a:ext uri="{FF2B5EF4-FFF2-40B4-BE49-F238E27FC236}">
                <a16:creationId xmlns:a16="http://schemas.microsoft.com/office/drawing/2014/main" id="{53FFA301-7416-4E04-84D0-6D7CDE312082}"/>
              </a:ext>
            </a:extLst>
          </p:cNvPr>
          <p:cNvSpPr>
            <a:spLocks xmlns:a="http://schemas.openxmlformats.org/drawingml/2006/main" noGrp="1"/>
          </p:cNvSpPr>
          <p:nvPr/>
        </p:nvSpPr>
        <p:spPr>
          <a:xfrm xmlns:a="http://schemas.openxmlformats.org/drawingml/2006/main">
            <a:off x="609600" y="2990850"/>
            <a:ext cx="51054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347354"/>
                </a:solidFill>
                <a:latin typeface="Nimbus Sans"/>
                <a:ea typeface="Nimbus Sans"/>
                <a:cs typeface="Nimbus Sans"/>
              </a:defRPr>
            </a:pPr>
            <a:r>
              <a:rPr sz="2400" b="1">
                <a:solidFill>
                  <a:srgbClr val="347354"/>
                </a:solidFill>
                <a:latin typeface="Nimbus Sans"/>
                <a:ea typeface="Nimbus Sans"/>
                <a:cs typeface="Nimbus Sans"/>
              </a:rPr>
              <a:t>Client progress</a:t>
            </a:r>
          </a:p>
        </p:txBody>
      </p:sp>
      <p:sp>
        <p:nvSpPr>
          <p:cNvPr id="20" name="">
            <a:extLst xmlns:a="http://schemas.openxmlformats.org/drawingml/2006/main">
              <a:ext uri="{FF2B5EF4-FFF2-40B4-BE49-F238E27FC236}">
                <a16:creationId xmlns:a16="http://schemas.microsoft.com/office/drawing/2014/main" id="{E0C3258D-5FF7-417E-8735-CF42A57E932A}"/>
              </a:ext>
            </a:extLst>
          </p:cNvPr>
          <p:cNvSpPr>
            <a:spLocks xmlns:a="http://schemas.openxmlformats.org/drawingml/2006/main" noGrp="1"/>
          </p:cNvSpPr>
          <p:nvPr/>
        </p:nvSpPr>
        <p:spPr>
          <a:xfrm xmlns:a="http://schemas.openxmlformats.org/drawingml/2006/main">
            <a:off x="609600" y="3552825"/>
            <a:ext cx="51054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Completion and clarity</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An agreed next action</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Follow-through and useful evidence</a:t>
            </a:r>
          </a:p>
        </p:txBody>
      </p:sp>
      <p:sp>
        <p:nvSpPr>
          <p:cNvPr id="21" name="">
            <a:extLst xmlns:a="http://schemas.openxmlformats.org/drawingml/2006/main">
              <a:ext uri="{FF2B5EF4-FFF2-40B4-BE49-F238E27FC236}">
                <a16:creationId xmlns:a16="http://schemas.microsoft.com/office/drawing/2014/main" id="{CBC37BF0-23BF-44AA-912D-1142C1B08140}"/>
              </a:ext>
            </a:extLst>
          </p:cNvPr>
          <p:cNvSpPr>
            <a:spLocks xmlns:a="http://schemas.openxmlformats.org/drawingml/2006/main" noGrp="1"/>
          </p:cNvSpPr>
          <p:nvPr/>
        </p:nvSpPr>
        <p:spPr>
          <a:xfrm xmlns:a="http://schemas.openxmlformats.org/drawingml/2006/main">
            <a:off x="6581775" y="2990850"/>
            <a:ext cx="4953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27657A"/>
                </a:solidFill>
                <a:latin typeface="Nimbus Sans"/>
                <a:ea typeface="Nimbus Sans"/>
                <a:cs typeface="Nimbus Sans"/>
              </a:defRPr>
            </a:pPr>
            <a:r>
              <a:rPr sz="2400" b="1">
                <a:solidFill>
                  <a:srgbClr val="27657A"/>
                </a:solidFill>
                <a:latin typeface="Nimbus Sans"/>
                <a:ea typeface="Nimbus Sans"/>
                <a:cs typeface="Nimbus Sans"/>
              </a:rPr>
              <a:t>Partner economics</a:t>
            </a:r>
          </a:p>
        </p:txBody>
      </p:sp>
      <p:sp>
        <p:nvSpPr>
          <p:cNvPr id="22" name="">
            <a:extLst xmlns:a="http://schemas.openxmlformats.org/drawingml/2006/main">
              <a:ext uri="{FF2B5EF4-FFF2-40B4-BE49-F238E27FC236}">
                <a16:creationId xmlns:a16="http://schemas.microsoft.com/office/drawing/2014/main" id="{FA2782C5-88CA-48CD-9B02-49FFE651705A}"/>
              </a:ext>
            </a:extLst>
          </p:cNvPr>
          <p:cNvSpPr>
            <a:spLocks xmlns:a="http://schemas.openxmlformats.org/drawingml/2006/main" noGrp="1"/>
          </p:cNvSpPr>
          <p:nvPr/>
        </p:nvSpPr>
        <p:spPr>
          <a:xfrm xmlns:a="http://schemas.openxmlformats.org/drawingml/2006/main">
            <a:off x="6581775" y="3552825"/>
            <a:ext cx="4953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Advisor time and support effort</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Revenue and actual delivery costs</a:t>
            </a:r>
          </a:p>
          <a:p xmlns:a="http://schemas.openxmlformats.org/drawingml/2006/main">
            <a:pPr algn="l">
              <a:defRPr sz="2025" b="0">
                <a:solidFill>
                  <a:srgbClr val="18232B"/>
                </a:solidFill>
                <a:latin typeface="Nimbus Sans"/>
                <a:ea typeface="Nimbus Sans"/>
                <a:cs typeface="Nimbus Sans"/>
              </a:defRPr>
            </a:pPr>
            <a:r>
              <a:rPr sz="2025" b="0">
                <a:solidFill>
                  <a:srgbClr val="18232B"/>
                </a:solidFill>
                <a:latin typeface="Nimbus Sans"/>
                <a:ea typeface="Nimbus Sans"/>
                <a:cs typeface="Nimbus Sans"/>
              </a:rPr>
              <a:t>Reasons to renew or expand</a:t>
            </a:r>
          </a:p>
        </p:txBody>
      </p:sp>
      <p:sp>
        <p:nvSpPr>
          <p:cNvPr id="23" name="">
            <a:extLst xmlns:a="http://schemas.openxmlformats.org/drawingml/2006/main">
              <a:ext uri="{FF2B5EF4-FFF2-40B4-BE49-F238E27FC236}">
                <a16:creationId xmlns:a16="http://schemas.microsoft.com/office/drawing/2014/main" id="{83948B07-85C6-4C2A-9CF6-B6CED0095B7A}"/>
              </a:ext>
            </a:extLst>
          </p:cNvPr>
          <p:cNvSpPr>
            <a:spLocks xmlns:a="http://schemas.openxmlformats.org/drawingml/2006/main" noGrp="1"/>
          </p:cNvSpPr>
          <p:nvPr/>
        </p:nvSpPr>
        <p:spPr>
          <a:xfrm xmlns:a="http://schemas.openxmlformats.org/drawingml/2006/main">
            <a:off x="609600" y="5734050"/>
            <a:ext cx="1076325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100" b="1">
                <a:solidFill>
                  <a:srgbClr val="18232B"/>
                </a:solidFill>
                <a:latin typeface="Nimbus Sans"/>
                <a:ea typeface="Nimbus Sans"/>
                <a:cs typeface="Nimbus Sans"/>
              </a:defRPr>
            </a:pPr>
            <a:r>
              <a:rPr sz="2100" b="1">
                <a:solidFill>
                  <a:srgbClr val="18232B"/>
                </a:solidFill>
                <a:latin typeface="Nimbus Sans"/>
                <a:ea typeface="Nimbus Sans"/>
                <a:cs typeface="Nimbus Sans"/>
              </a:rPr>
              <a:t>Agree the measures before launch. Improve the offer using what you learn.</a:t>
            </a:r>
          </a:p>
        </p:txBody>
      </p:sp>
    </p:spTree>
    <p:extLst>
      <p:ext uri="{BB962C8B-B14F-4D97-AF65-F5344CB8AC3E}">
        <p14:creationId xmlns:p14="http://schemas.microsoft.com/office/powerpoint/2010/main" val="880636521"/>
      </p:ext>
    </p:extLst>
  </p:cSld>
</p:sld>
</file>

<file path=ppt/slides/slide15.xml><?xml version="1.0" encoding="utf-8"?>
<p:sld xmlns:p="http://schemas.openxmlformats.org/presentationml/2006/main">
  <p:cSld>
    <p:bg>
      <p:bgPr>
        <a:solidFill xmlns:a="http://schemas.openxmlformats.org/drawingml/2006/main">
          <a:srgbClr val="101216"/>
        </a:solidFill>
      </p:bgPr>
    </p:bg>
    <p:spTree>
      <p:nvGrpSpPr>
        <p:cNvPr id="1" name=""/>
        <p:cNvGrpSpPr/>
        <p:nvPr/>
      </p:nvGrpSpPr>
      <p:grpSpPr>
        <a:xfrm xmlns:a="http://schemas.openxmlformats.org/drawingml/2006/main"/>
      </p:grpSpPr>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be550e599354c4d"/>
          <a:stretch xmlns:a="http://schemas.openxmlformats.org/drawingml/2006/main"/>
        </p:blipFill>
        <p:spPr>
          <a:xfrm xmlns:a="http://schemas.openxmlformats.org/drawingml/2006/main">
            <a:off x="523875" y="295275"/>
            <a:ext cx="323850" cy="323850"/>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7A4C411E-A152-46F6-AD7E-EECE1F800A86}"/>
              </a:ext>
            </a:extLst>
          </p:cNvPr>
          <p:cNvSpPr>
            <a:spLocks xmlns:a="http://schemas.openxmlformats.org/drawingml/2006/main" noGrp="1"/>
          </p:cNvSpPr>
          <p:nvPr/>
        </p:nvSpPr>
        <p:spPr>
          <a:xfrm xmlns:a="http://schemas.openxmlformats.org/drawingml/2006/main">
            <a:off x="952500" y="285750"/>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650" b="1">
                <a:solidFill>
                  <a:srgbClr val="F5F3EC"/>
                </a:solidFill>
                <a:latin typeface="Nimbus Sans"/>
                <a:ea typeface="Nimbus Sans"/>
                <a:cs typeface="Nimbus Sans"/>
              </a:defRPr>
            </a:pPr>
            <a:r>
              <a:rPr sz="1650" b="1">
                <a:solidFill>
                  <a:srgbClr val="F5F3EC"/>
                </a:solidFill>
                <a:latin typeface="Nimbus Sans"/>
                <a:ea typeface="Nimbus Sans"/>
                <a:cs typeface="Nimbus Sans"/>
              </a:rPr>
              <a:t>FourPaths</a:t>
            </a:r>
          </a:p>
        </p:txBody>
      </p:sp>
      <p:sp>
        <p:nvSpPr>
          <p:cNvPr id="15" name="">
            <a:extLst xmlns:a="http://schemas.openxmlformats.org/drawingml/2006/main">
              <a:ext uri="{FF2B5EF4-FFF2-40B4-BE49-F238E27FC236}">
                <a16:creationId xmlns:a16="http://schemas.microsoft.com/office/drawing/2014/main" id="{3AFF4CE8-2940-4A59-9648-E244A293DDA8}"/>
              </a:ext>
            </a:extLst>
          </p:cNvPr>
          <p:cNvSpPr>
            <a:spLocks xmlns:a="http://schemas.openxmlformats.org/drawingml/2006/main" noGrp="1"/>
          </p:cNvSpPr>
          <p:nvPr/>
        </p:nvSpPr>
        <p:spPr>
          <a:xfrm xmlns:a="http://schemas.openxmlformats.org/drawingml/2006/main">
            <a:off x="6953250" y="323850"/>
            <a:ext cx="3905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r">
              <a:defRPr sz="1125" b="0">
                <a:solidFill>
                  <a:srgbClr val="C2C5C8"/>
                </a:solidFill>
                <a:latin typeface="Nimbus Sans"/>
                <a:ea typeface="Nimbus Sans"/>
                <a:cs typeface="Nimbus Sans"/>
              </a:defRPr>
            </a:pPr>
            <a:r>
              <a:rPr sz="1125" b="0">
                <a:solidFill>
                  <a:srgbClr val="C2C5C8"/>
                </a:solidFill>
                <a:latin typeface="Nimbus Sans"/>
                <a:ea typeface="Nimbus Sans"/>
                <a:cs typeface="Nimbus Sans"/>
              </a:rPr>
              <a:t>THE PARTNERSHIP</a:t>
            </a:r>
          </a:p>
        </p:txBody>
      </p:sp>
      <p:sp>
        <p:nvSpPr>
          <p:cNvPr id="16" name="">
            <a:extLst xmlns:a="http://schemas.openxmlformats.org/drawingml/2006/main">
              <a:ext uri="{FF2B5EF4-FFF2-40B4-BE49-F238E27FC236}">
                <a16:creationId xmlns:a16="http://schemas.microsoft.com/office/drawing/2014/main" id="{F5BEBD1A-4E42-4310-B86B-4959CC07BD5C}"/>
              </a:ext>
            </a:extLst>
          </p:cNvPr>
          <p:cNvSpPr>
            <a:spLocks xmlns:a="http://schemas.openxmlformats.org/drawingml/2006/main" noGrp="1"/>
          </p:cNvSpPr>
          <p:nvPr/>
        </p:nvSpPr>
        <p:spPr>
          <a:xfrm xmlns:a="http://schemas.openxmlformats.org/drawingml/2006/main">
            <a:off x="11144250" y="304800"/>
            <a:ext cx="47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350" b="0">
                <a:solidFill>
                  <a:srgbClr val="C2C5C8"/>
                </a:solidFill>
                <a:latin typeface="Nimbus Sans"/>
                <a:ea typeface="Nimbus Sans"/>
                <a:cs typeface="Nimbus Sans"/>
              </a:defRPr>
            </a:pPr>
            <a:r>
              <a:rPr sz="1350" b="0">
                <a:solidFill>
                  <a:srgbClr val="C2C5C8"/>
                </a:solidFill>
                <a:latin typeface="Nimbus Sans"/>
                <a:ea typeface="Nimbus Sans"/>
                <a:cs typeface="Nimbus Sans"/>
              </a:rPr>
              <a:t>15</a:t>
            </a:r>
          </a:p>
        </p:txBody>
      </p:sp>
      <p:sp>
        <p:nvSpPr>
          <p:cNvPr id="17" name="">
            <a:extLst xmlns:a="http://schemas.openxmlformats.org/drawingml/2006/main">
              <a:ext uri="{FF2B5EF4-FFF2-40B4-BE49-F238E27FC236}">
                <a16:creationId xmlns:a16="http://schemas.microsoft.com/office/drawing/2014/main" id="{00BA0BC0-9E35-4E2F-BF19-2876CE4CC7BB}"/>
              </a:ext>
            </a:extLst>
          </p:cNvPr>
          <p:cNvSpPr>
            <a:spLocks xmlns:a="http://schemas.openxmlformats.org/drawingml/2006/main" noGrp="1"/>
          </p:cNvSpPr>
          <p:nvPr/>
        </p:nvSpPr>
        <p:spPr>
          <a:xfrm xmlns:a="http://schemas.openxmlformats.org/drawingml/2006/main">
            <a:off x="590550" y="10287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3450" b="1">
                <a:solidFill>
                  <a:srgbClr val="F5F3EC"/>
                </a:solidFill>
                <a:latin typeface="Nimbus Sans"/>
                <a:ea typeface="Nimbus Sans"/>
                <a:cs typeface="Nimbus Sans"/>
              </a:defRPr>
            </a:pPr>
            <a:r>
              <a:rPr sz="3450" b="1">
                <a:solidFill>
                  <a:srgbClr val="F5F3EC"/>
                </a:solidFill>
                <a:latin typeface="Nimbus Sans"/>
                <a:ea typeface="Nimbus Sans"/>
                <a:cs typeface="Nimbus Sans"/>
              </a:rPr>
              <a:t>Help people see what they could become</a:t>
            </a:r>
          </a:p>
        </p:txBody>
      </p:sp>
      <p:sp>
        <p:nvSpPr>
          <p:cNvPr id="18" name="">
            <a:extLst xmlns:a="http://schemas.openxmlformats.org/drawingml/2006/main">
              <a:ext uri="{FF2B5EF4-FFF2-40B4-BE49-F238E27FC236}">
                <a16:creationId xmlns:a16="http://schemas.microsoft.com/office/drawing/2014/main" id="{9D6B1B0A-4070-4027-B8B5-4FD603B23CDD}"/>
              </a:ext>
            </a:extLst>
          </p:cNvPr>
          <p:cNvSpPr>
            <a:spLocks xmlns:a="http://schemas.openxmlformats.org/drawingml/2006/main" noGrp="1"/>
          </p:cNvSpPr>
          <p:nvPr/>
        </p:nvSpPr>
        <p:spPr>
          <a:xfrm xmlns:a="http://schemas.openxmlformats.org/drawingml/2006/main">
            <a:off x="609600" y="2247900"/>
            <a:ext cx="5048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E4BE58"/>
                </a:solidFill>
                <a:latin typeface="Nimbus Sans"/>
                <a:ea typeface="Nimbus Sans"/>
                <a:cs typeface="Nimbus Sans"/>
              </a:defRPr>
            </a:pPr>
            <a:r>
              <a:rPr sz="2400" b="1">
                <a:solidFill>
                  <a:srgbClr val="E4BE58"/>
                </a:solidFill>
                <a:latin typeface="Nimbus Sans"/>
                <a:ea typeface="Nimbus Sans"/>
                <a:cs typeface="Nimbus Sans"/>
              </a:rPr>
              <a:t>FourPaths</a:t>
            </a:r>
          </a:p>
        </p:txBody>
      </p:sp>
      <p:sp>
        <p:nvSpPr>
          <p:cNvPr id="19" name="">
            <a:extLst xmlns:a="http://schemas.openxmlformats.org/drawingml/2006/main">
              <a:ext uri="{FF2B5EF4-FFF2-40B4-BE49-F238E27FC236}">
                <a16:creationId xmlns:a16="http://schemas.microsoft.com/office/drawing/2014/main" id="{7DBD98B0-3A9F-4044-9375-A4431DBEF643}"/>
              </a:ext>
            </a:extLst>
          </p:cNvPr>
          <p:cNvSpPr>
            <a:spLocks xmlns:a="http://schemas.openxmlformats.org/drawingml/2006/main" noGrp="1"/>
          </p:cNvSpPr>
          <p:nvPr/>
        </p:nvSpPr>
        <p:spPr>
          <a:xfrm xmlns:a="http://schemas.openxmlformats.org/drawingml/2006/main">
            <a:off x="609600" y="2809875"/>
            <a:ext cx="5048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structured way to explore</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direction worth examining</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A practical next step</a:t>
            </a:r>
          </a:p>
        </p:txBody>
      </p:sp>
      <p:sp>
        <p:nvSpPr>
          <p:cNvPr id="20" name="">
            <a:extLst xmlns:a="http://schemas.openxmlformats.org/drawingml/2006/main">
              <a:ext uri="{FF2B5EF4-FFF2-40B4-BE49-F238E27FC236}">
                <a16:creationId xmlns:a16="http://schemas.microsoft.com/office/drawing/2014/main" id="{AA94DC6C-F462-42E4-87C1-F40D57DE3247}"/>
              </a:ext>
            </a:extLst>
          </p:cNvPr>
          <p:cNvSpPr>
            <a:spLocks xmlns:a="http://schemas.openxmlformats.org/drawingml/2006/main" noGrp="1"/>
          </p:cNvSpPr>
          <p:nvPr/>
        </p:nvSpPr>
        <p:spPr>
          <a:xfrm xmlns:a="http://schemas.openxmlformats.org/drawingml/2006/main">
            <a:off x="6572250" y="2247900"/>
            <a:ext cx="50101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400" b="1">
                <a:solidFill>
                  <a:srgbClr val="6EBADA"/>
                </a:solidFill>
                <a:latin typeface="Nimbus Sans"/>
                <a:ea typeface="Nimbus Sans"/>
                <a:cs typeface="Nimbus Sans"/>
              </a:defRPr>
            </a:pPr>
            <a:r>
              <a:rPr sz="2400" b="1">
                <a:solidFill>
                  <a:srgbClr val="6EBADA"/>
                </a:solidFill>
                <a:latin typeface="Nimbus Sans"/>
                <a:ea typeface="Nimbus Sans"/>
                <a:cs typeface="Nimbus Sans"/>
              </a:rPr>
              <a:t>Your organization</a:t>
            </a:r>
          </a:p>
        </p:txBody>
      </p:sp>
      <p:sp>
        <p:nvSpPr>
          <p:cNvPr id="21" name="">
            <a:extLst xmlns:a="http://schemas.openxmlformats.org/drawingml/2006/main">
              <a:ext uri="{FF2B5EF4-FFF2-40B4-BE49-F238E27FC236}">
                <a16:creationId xmlns:a16="http://schemas.microsoft.com/office/drawing/2014/main" id="{A673D597-F4E2-49BA-AA77-7EA2B91E587E}"/>
              </a:ext>
            </a:extLst>
          </p:cNvPr>
          <p:cNvSpPr>
            <a:spLocks xmlns:a="http://schemas.openxmlformats.org/drawingml/2006/main" noGrp="1"/>
          </p:cNvSpPr>
          <p:nvPr/>
        </p:nvSpPr>
        <p:spPr>
          <a:xfrm xmlns:a="http://schemas.openxmlformats.org/drawingml/2006/main">
            <a:off x="6572250" y="2809875"/>
            <a:ext cx="50101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Trusted relationships</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Professional judgment</a:t>
            </a:r>
          </a:p>
          <a:p xmlns:a="http://schemas.openxmlformats.org/drawingml/2006/main">
            <a:pPr algn="l">
              <a:defRPr sz="2025" b="0">
                <a:solidFill>
                  <a:srgbClr val="F5F3EC"/>
                </a:solidFill>
                <a:latin typeface="Nimbus Sans"/>
                <a:ea typeface="Nimbus Sans"/>
                <a:cs typeface="Nimbus Sans"/>
              </a:defRPr>
            </a:pPr>
            <a:r>
              <a:rPr sz="2025" b="0">
                <a:solidFill>
                  <a:srgbClr val="F5F3EC"/>
                </a:solidFill>
                <a:latin typeface="Nimbus Sans"/>
                <a:ea typeface="Nimbus Sans"/>
                <a:cs typeface="Nimbus Sans"/>
              </a:rPr>
              <a:t>Support that helps people follow through</a:t>
            </a:r>
          </a:p>
        </p:txBody>
      </p:sp>
      <p:sp>
        <p:nvSpPr>
          <p:cNvPr id="22" name="">
            <a:extLst xmlns:a="http://schemas.openxmlformats.org/drawingml/2006/main">
              <a:ext uri="{FF2B5EF4-FFF2-40B4-BE49-F238E27FC236}">
                <a16:creationId xmlns:a16="http://schemas.microsoft.com/office/drawing/2014/main" id="{A4635519-E40F-4051-B734-6183BFAF6653}"/>
              </a:ext>
            </a:extLst>
          </p:cNvPr>
          <p:cNvSpPr>
            <a:spLocks xmlns:a="http://schemas.openxmlformats.org/drawingml/2006/main" noGrp="1"/>
          </p:cNvSpPr>
          <p:nvPr/>
        </p:nvSpPr>
        <p:spPr>
          <a:xfrm xmlns:a="http://schemas.openxmlformats.org/drawingml/2006/main">
            <a:off x="609600" y="4476750"/>
            <a:ext cx="108585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700" b="1">
                <a:solidFill>
                  <a:srgbClr val="F5F3EC"/>
                </a:solidFill>
                <a:latin typeface="Nimbus Sans"/>
                <a:ea typeface="Nimbus Sans"/>
                <a:cs typeface="Nimbus Sans"/>
              </a:defRPr>
            </a:pPr>
            <a:r>
              <a:rPr sz="2700" b="1">
                <a:solidFill>
                  <a:srgbClr val="F5F3EC"/>
                </a:solidFill>
                <a:latin typeface="Nimbus Sans"/>
                <a:ea typeface="Nimbus Sans"/>
                <a:cs typeface="Nimbus Sans"/>
              </a:rPr>
              <a:t>More possibilities for the person.</a:t>
            </a:r>
          </a:p>
          <a:p xmlns:a="http://schemas.openxmlformats.org/drawingml/2006/main">
            <a:pPr algn="l">
              <a:defRPr sz="2700" b="1">
                <a:solidFill>
                  <a:srgbClr val="F5F3EC"/>
                </a:solidFill>
                <a:latin typeface="Nimbus Sans"/>
                <a:ea typeface="Nimbus Sans"/>
                <a:cs typeface="Nimbus Sans"/>
              </a:defRPr>
            </a:pPr>
            <a:r>
              <a:rPr sz="2700" b="1">
                <a:solidFill>
                  <a:srgbClr val="F5F3EC"/>
                </a:solidFill>
                <a:latin typeface="Nimbus Sans"/>
                <a:ea typeface="Nimbus Sans"/>
                <a:cs typeface="Nimbus Sans"/>
              </a:rPr>
              <a:t>A valuable new service for your firm.</a:t>
            </a:r>
          </a:p>
        </p:txBody>
      </p:sp>
      <p:sp>
        <p:nvSpPr>
          <p:cNvPr id="23" name="">
            <a:extLst xmlns:a="http://schemas.openxmlformats.org/drawingml/2006/main">
              <a:ext uri="{FF2B5EF4-FFF2-40B4-BE49-F238E27FC236}">
                <a16:creationId xmlns:a16="http://schemas.microsoft.com/office/drawing/2014/main" id="{7D82EC87-2BF6-43CE-86FB-EF823EF3683E}"/>
              </a:ext>
            </a:extLst>
          </p:cNvPr>
          <p:cNvSpPr>
            <a:spLocks xmlns:a="http://schemas.openxmlformats.org/drawingml/2006/main" noGrp="1"/>
          </p:cNvSpPr>
          <p:nvPr/>
        </p:nvSpPr>
        <p:spPr>
          <a:xfrm xmlns:a="http://schemas.openxmlformats.org/drawingml/2006/main">
            <a:off x="609600" y="5619750"/>
            <a:ext cx="10858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2325" b="1">
                <a:solidFill>
                  <a:srgbClr val="E4BE58"/>
                </a:solidFill>
                <a:latin typeface="Nimbus Sans"/>
                <a:ea typeface="Nimbus Sans"/>
                <a:cs typeface="Nimbus Sans"/>
              </a:defRPr>
            </a:pPr>
            <a:r>
              <a:rPr sz="2325" b="1">
                <a:solidFill>
                  <a:srgbClr val="E4BE58"/>
                </a:solidFill>
                <a:latin typeface="Nimbus Sans"/>
                <a:ea typeface="Nimbus Sans"/>
                <a:cs typeface="Nimbus Sans"/>
              </a:rPr>
              <a:t>Let’s design a pilot for the people you serve.</a:t>
            </a:r>
          </a:p>
        </p:txBody>
      </p:sp>
      <p:sp>
        <p:nvSpPr>
          <p:cNvPr id="24" name="">
            <a:extLst xmlns:a="http://schemas.openxmlformats.org/drawingml/2006/main">
              <a:ext uri="{FF2B5EF4-FFF2-40B4-BE49-F238E27FC236}">
                <a16:creationId xmlns:a16="http://schemas.microsoft.com/office/drawing/2014/main" id="{D1574E45-278D-457A-A351-1300E40772BB}"/>
              </a:ext>
            </a:extLst>
          </p:cNvPr>
          <p:cNvSpPr>
            <a:spLocks xmlns:a="http://schemas.openxmlformats.org/drawingml/2006/main" noGrp="1"/>
          </p:cNvSpPr>
          <p:nvPr/>
        </p:nvSpPr>
        <p:spPr>
          <a:xfrm xmlns:a="http://schemas.openxmlformats.org/drawingml/2006/main">
            <a:off x="609600" y="6219825"/>
            <a:ext cx="10858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lgn="l">
              <a:defRPr sz="1425" b="0">
                <a:solidFill>
                  <a:srgbClr val="C2C5C8"/>
                </a:solidFill>
                <a:latin typeface="Nimbus Sans"/>
                <a:ea typeface="Nimbus Sans"/>
                <a:cs typeface="Nimbus Sans"/>
              </a:defRPr>
            </a:pPr>
            <a:r>
              <a:rPr sz="1425" b="0">
                <a:solidFill>
                  <a:srgbClr val="C2C5C8"/>
                </a:solidFill>
                <a:latin typeface="Nimbus Sans"/>
                <a:ea typeface="Nimbus Sans"/>
                <a:cs typeface="Nimbus Sans"/>
              </a:rPr>
              <a:t>Marc Lessen  /  marc.lessen@gmail.com</a:t>
            </a:r>
          </a:p>
          <a:p xmlns:a="http://schemas.openxmlformats.org/drawingml/2006/main">
            <a:pPr algn="l">
              <a:defRPr sz="1425" b="0">
                <a:solidFill>
                  <a:srgbClr val="C2C5C8"/>
                </a:solidFill>
                <a:latin typeface="Nimbus Sans"/>
                <a:ea typeface="Nimbus Sans"/>
                <a:cs typeface="Nimbus Sans"/>
              </a:defRPr>
            </a:pPr>
            <a:r>
              <a:rPr sz="1425" b="0">
                <a:solidFill>
                  <a:srgbClr val="C2C5C8"/>
                </a:solidFill>
                <a:latin typeface="Nimbus Sans"/>
                <a:ea typeface="Nimbus Sans"/>
                <a:cs typeface="Nimbus Sans"/>
              </a:rPr>
              <a:t>Armando Viteri  /  armando5@earthlink.net</a:t>
            </a:r>
          </a:p>
        </p:txBody>
      </p:sp>
    </p:spTree>
    <p:extLst>
      <p:ext uri="{BB962C8B-B14F-4D97-AF65-F5344CB8AC3E}">
        <p14:creationId xmlns:p14="http://schemas.microsoft.com/office/powerpoint/2010/main" val="15706314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2026-10-06T02:15:45.1560000Z</dcterms:created>
  <dcterms:modified xsi:type="dcterms:W3CDTF">2026-10-06T02:15:45.1560000Z</dcterms:modified>
</coreProperties>
</file>